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34652B-F8C4-4A5E-BB3D-FE8A0A6AAFB9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3BFB9-655C-4B82-8A17-B1E462C80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830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A514D7-9889-4BBD-BD2B-73F9E59AE526}" type="slidenum">
              <a:rPr lang="ar-SA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4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D80E92-478C-4BF1-854D-6EF3A08DDA96}" type="slidenum">
              <a:rPr lang="ar-SA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5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18CED3-B1AB-4111-A26A-F8DB90738A37}" type="slidenum">
              <a:rPr lang="ar-SA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3D1494-34C2-445C-9495-66FE22C050C9}" type="slidenum">
              <a:rPr lang="ar-SA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5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595072-81AD-4CCA-B656-EA734E90BBBE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>
                <a:solidFill>
                  <a:srgbClr val="000000"/>
                </a:solidFill>
              </a:rPr>
              <a:t>علاء الدين محمد سالم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E1480-B43F-4E77-8A25-3A2FD16D7D29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851997"/>
      </p:ext>
    </p:extLst>
  </p:cSld>
  <p:clrMapOvr>
    <a:masterClrMapping/>
  </p:clrMapOvr>
  <p:transition spd="med">
    <p:circle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07B24B-C6D8-401F-8DE3-2C48A4D33E2B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>
                <a:solidFill>
                  <a:srgbClr val="000000"/>
                </a:solidFill>
              </a:rPr>
              <a:t>علاء الدين محمد سالم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1AB41-0BA0-4671-82F8-0F873217BC10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259048"/>
      </p:ext>
    </p:extLst>
  </p:cSld>
  <p:clrMapOvr>
    <a:masterClrMapping/>
  </p:clrMapOvr>
  <p:transition spd="med">
    <p:circle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0B3E80-DA33-40C5-BB87-43B79E5CA920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>
                <a:solidFill>
                  <a:srgbClr val="000000"/>
                </a:solidFill>
              </a:rPr>
              <a:t>علاء الدين محمد سالم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AC36F6-B45F-4269-9C0A-AA1BFC0B3809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586296"/>
      </p:ext>
    </p:extLst>
  </p:cSld>
  <p:clrMapOvr>
    <a:masterClrMapping/>
  </p:clrMapOvr>
  <p:transition spd="med">
    <p:circle/>
    <p:sndAc>
      <p:stSnd>
        <p:snd r:embed="rId1" name="camera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6604D13-E20A-410A-A128-EF2CFF73792E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ar-SA">
                <a:solidFill>
                  <a:srgbClr val="000000"/>
                </a:solidFill>
              </a:rPr>
              <a:t>علاء الدين محمد سالم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5704C49-4D97-40D0-BBB7-70AAEBAA046F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180657"/>
      </p:ext>
    </p:extLst>
  </p:cSld>
  <p:clrMapOvr>
    <a:masterClrMapping/>
  </p:clrMapOvr>
  <p:transition spd="med">
    <p:circle/>
    <p:sndAc>
      <p:stSnd>
        <p:snd r:embed="rId1" name="camera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عنوان، ونص،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4521918-262A-4F72-BA45-3D3B2EDCE4E9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ar-SA">
                <a:solidFill>
                  <a:srgbClr val="000000"/>
                </a:solidFill>
              </a:rPr>
              <a:t>علاء الدين محمد سالم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40C2F9A-88C0-48A5-B463-1272C42DCA2D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324858"/>
      </p:ext>
    </p:extLst>
  </p:cSld>
  <p:clrMapOvr>
    <a:masterClrMapping/>
  </p:clrMapOvr>
  <p:transition spd="med">
    <p:circle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196AD3-ECC4-4081-907A-4DE21FDDDB4B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>
                <a:solidFill>
                  <a:srgbClr val="000000"/>
                </a:solidFill>
              </a:rPr>
              <a:t>علاء الدين محمد سالم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66CE9-CE7D-444B-A268-508CB18B3B99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546293"/>
      </p:ext>
    </p:extLst>
  </p:cSld>
  <p:clrMapOvr>
    <a:masterClrMapping/>
  </p:clrMapOvr>
  <p:transition spd="med">
    <p:circle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66A841-B6D0-4D24-A4DA-9B2746918340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>
                <a:solidFill>
                  <a:srgbClr val="000000"/>
                </a:solidFill>
              </a:rPr>
              <a:t>علاء الدين محمد سالم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36109-6D31-43D2-8C7F-91B8ACD7A791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903757"/>
      </p:ext>
    </p:extLst>
  </p:cSld>
  <p:clrMapOvr>
    <a:masterClrMapping/>
  </p:clrMapOvr>
  <p:transition spd="med">
    <p:circle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C92324-9659-4248-9056-A1DC9C6E39C8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>
                <a:solidFill>
                  <a:srgbClr val="000000"/>
                </a:solidFill>
              </a:rPr>
              <a:t>علاء الدين محمد سالم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F361E2-A412-41D8-AE89-C46A88401A2A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244583"/>
      </p:ext>
    </p:extLst>
  </p:cSld>
  <p:clrMapOvr>
    <a:masterClrMapping/>
  </p:clrMapOvr>
  <p:transition spd="med">
    <p:circle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D5FAD0-51F1-4714-AFD0-E55931E36EF1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>
                <a:solidFill>
                  <a:srgbClr val="000000"/>
                </a:solidFill>
              </a:rPr>
              <a:t>علاء الدين محمد سالم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DCF9BD-5356-43AE-9953-D8EA78BE3EE2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186535"/>
      </p:ext>
    </p:extLst>
  </p:cSld>
  <p:clrMapOvr>
    <a:masterClrMapping/>
  </p:clrMapOvr>
  <p:transition spd="med">
    <p:circle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13AFD7-787C-416D-BE88-41E102BCBC66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>
                <a:solidFill>
                  <a:srgbClr val="000000"/>
                </a:solidFill>
              </a:rPr>
              <a:t>علاء الدين محمد سالم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669A0-10C8-44DF-BBBA-0DDF964C84A4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017897"/>
      </p:ext>
    </p:extLst>
  </p:cSld>
  <p:clrMapOvr>
    <a:masterClrMapping/>
  </p:clrMapOvr>
  <p:transition spd="med">
    <p:circle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3122C9-6E2D-44CF-BE67-E1F6CF97C257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>
                <a:solidFill>
                  <a:srgbClr val="000000"/>
                </a:solidFill>
              </a:rPr>
              <a:t>علاء الدين محمد سالم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30C69-02D3-49F6-B906-30CB43E879EE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351990"/>
      </p:ext>
    </p:extLst>
  </p:cSld>
  <p:clrMapOvr>
    <a:masterClrMapping/>
  </p:clrMapOvr>
  <p:transition spd="med">
    <p:circle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EE01DB-6459-4837-93F3-DADA86D94665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>
                <a:solidFill>
                  <a:srgbClr val="000000"/>
                </a:solidFill>
              </a:rPr>
              <a:t>علاء الدين محمد سالم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F0B0CB-AC03-46E3-B234-88C73250DD1F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963734"/>
      </p:ext>
    </p:extLst>
  </p:cSld>
  <p:clrMapOvr>
    <a:masterClrMapping/>
  </p:clrMapOvr>
  <p:transition spd="med">
    <p:circle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9A53E4-4138-45FD-B6FF-94179A9DCC24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>
                <a:solidFill>
                  <a:srgbClr val="000000"/>
                </a:solidFill>
              </a:rPr>
              <a:t>علاء الدين محمد سالم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D0BCF-71DE-424D-B2F4-6E4E8089C826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754808"/>
      </p:ext>
    </p:extLst>
  </p:cSld>
  <p:clrMapOvr>
    <a:masterClrMapping/>
  </p:clrMapOvr>
  <p:transition spd="med">
    <p:circle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trellis">
          <a:fgClr>
            <a:schemeClr val="bg1"/>
          </a:fgClr>
          <a:bgClr>
            <a:schemeClr val="accent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fld id="{B5B57821-4EE9-45EF-9C0B-1D1B0ABB2E2B}" type="datetime10">
              <a:rPr lang="ar-SA" sz="1400" smtClean="0">
                <a:solidFill>
                  <a:srgbClr val="000000"/>
                </a:solidFill>
              </a:rPr>
              <a:t>السبت، 21 أيلول، 2013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b="0"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ar-SA" sz="1400">
                <a:solidFill>
                  <a:srgbClr val="000000"/>
                </a:solidFill>
              </a:rPr>
              <a:t>علاء الدين محمد سالم</a:t>
            </a: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b="0"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</a:pPr>
            <a:fld id="{EBC46DFE-C649-4513-9FA6-C7300208530C}" type="slidenum">
              <a:rPr lang="ar-SA" sz="1400">
                <a:solidFill>
                  <a:srgbClr val="000000"/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965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med">
    <p:circle/>
    <p:sndAc>
      <p:stSnd>
        <p:snd r:embed="rId15" name="camera.wav"/>
      </p:stSnd>
    </p:sndAc>
  </p:transition>
  <p:hf hdr="0" ftr="0"/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slide" Target="slide14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google.com.sa/imgres?imgurl=http://www.boammar.com/album/data/media/497/005.jpg&amp;imgrefurl=http://alfajrsite.net/forum/showthread.php?t=4885&amp;usg=__xUNygo_9PwOBpUk1rpLA4iaf9oI=&amp;h=280&amp;w=420&amp;sz=168&amp;hl=ar&amp;start=64&amp;tbnid=PydPkDCkiBrJCM:&amp;tbnh=83&amp;tbnw=125&amp;prev=/images?q=%D8%A5%D9%85%D8%A7%D9%85+%D9%8A%D8%B5%D9%84%D9%8A+%D8%A8%D8%A7%D9%84%D9%85%D8%B5%D9%84%D9%8A%D9%86&amp;gbv=2&amp;ndsp=20&amp;hl=ar&amp;sa=N&amp;start=60" TargetMode="External"/><Relationship Id="rId5" Type="http://schemas.openxmlformats.org/officeDocument/2006/relationships/image" Target="../media/image3.png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sa/imgres?imgurl=http://www.syriaroses.com/up/upload/2007/01/28be0fffd8.jpg&amp;imgrefurl=http://www.ninjawy.com/t74133.html&amp;usg=__HnoquiG5G9u0rbePOIQLEeNmOQw=&amp;h=275&amp;w=300&amp;sz=15&amp;hl=ar&amp;start=4&amp;um=1&amp;itbs=1&amp;tbnid=ql6iNad8HkuwXM:&amp;tbnh=106&amp;tbnw=116&amp;prev=/images?q=%D8%B1%D8%AC%D9%84+%D9%8A%D9%81%D9%83%D8%B1&amp;hl=ar&amp;sa=N&amp;um=1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AED0-A241-40D7-8E40-ADB07125D7FF}" type="slidenum">
              <a:rPr lang="ar-SA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28005" name="Picture 5" descr="Notepad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15888"/>
            <a:ext cx="9144000" cy="6742112"/>
          </a:xfrm>
          <a:prstGeom prst="rect">
            <a:avLst/>
          </a:prstGeom>
          <a:noFill/>
        </p:spPr>
      </p:pic>
      <p:sp>
        <p:nvSpPr>
          <p:cNvPr id="128006" name="Text Box 6"/>
          <p:cNvSpPr txBox="1">
            <a:spLocks noChangeArrowheads="1"/>
          </p:cNvSpPr>
          <p:nvPr/>
        </p:nvSpPr>
        <p:spPr bwMode="auto">
          <a:xfrm>
            <a:off x="5127625" y="20812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28007" name="AutoShape 7"/>
          <p:cNvSpPr>
            <a:spLocks noChangeArrowheads="1"/>
          </p:cNvSpPr>
          <p:nvPr/>
        </p:nvSpPr>
        <p:spPr bwMode="auto">
          <a:xfrm>
            <a:off x="0" y="0"/>
            <a:ext cx="9144000" cy="4581525"/>
          </a:xfrm>
          <a:prstGeom prst="ribbon">
            <a:avLst>
              <a:gd name="adj1" fmla="val 8157"/>
              <a:gd name="adj2" fmla="val 75000"/>
            </a:avLst>
          </a:prstGeom>
          <a:solidFill>
            <a:srgbClr val="E1BDC6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AE" sz="4000" b="1" dirty="0" smtClean="0">
                <a:solidFill>
                  <a:srgbClr val="FF0000"/>
                </a:solidFill>
              </a:rPr>
              <a:t> </a:t>
            </a:r>
            <a:r>
              <a:rPr lang="ar-AE" sz="4000" b="1" dirty="0">
                <a:solidFill>
                  <a:srgbClr val="FF0000"/>
                </a:solidFill>
              </a:rPr>
              <a:t>المفاهيم اللغوية</a:t>
            </a:r>
            <a:endParaRPr lang="ar-AE" sz="3600" b="1" dirty="0">
              <a:solidFill>
                <a:srgbClr val="0000FF"/>
              </a:solidFill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AE" sz="3600" b="1" dirty="0">
                <a:solidFill>
                  <a:srgbClr val="0000FF"/>
                </a:solidFill>
              </a:rPr>
              <a:t>                                 الوحدة الأولى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AE" sz="4400" b="1" dirty="0">
                <a:solidFill>
                  <a:srgbClr val="0000FF"/>
                </a:solidFill>
              </a:rPr>
              <a:t>           </a:t>
            </a:r>
            <a:endParaRPr lang="ar-AE" sz="4400" b="1" dirty="0">
              <a:solidFill>
                <a:srgbClr val="FF0000"/>
              </a:solidFill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AE" sz="3200" b="1" dirty="0">
              <a:solidFill>
                <a:srgbClr val="0000FF"/>
              </a:solidFill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 sz="5400" b="1" dirty="0">
              <a:solidFill>
                <a:srgbClr val="0000FF"/>
              </a:solidFill>
            </a:endParaRPr>
          </a:p>
        </p:txBody>
      </p:sp>
      <p:pic>
        <p:nvPicPr>
          <p:cNvPr id="128008" name="Picture 8" descr="رجوع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27988" y="5741988"/>
            <a:ext cx="1116012" cy="1116012"/>
          </a:xfrm>
          <a:prstGeom prst="rect">
            <a:avLst/>
          </a:prstGeom>
          <a:solidFill>
            <a:srgbClr val="E1BDC6"/>
          </a:solidFill>
        </p:spPr>
      </p:pic>
      <p:sp>
        <p:nvSpPr>
          <p:cNvPr id="128009" name="Text Box 9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626413" y="2588277"/>
            <a:ext cx="19239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AE" sz="5400" b="1" dirty="0" smtClean="0">
                <a:solidFill>
                  <a:srgbClr val="000000"/>
                </a:solidFill>
              </a:rPr>
              <a:t>البـــــدل</a:t>
            </a:r>
            <a:endParaRPr lang="en-US" sz="5400" b="1" dirty="0">
              <a:solidFill>
                <a:srgbClr val="000000"/>
              </a:solidFill>
            </a:endParaRPr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0E6E-E440-4E20-BDB9-E97CDFFD627E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971173"/>
      </p:ext>
    </p:extLst>
  </p:cSld>
  <p:clrMapOvr>
    <a:masterClrMapping/>
  </p:clrMapOvr>
  <p:transition spd="med">
    <p:circle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C284-D6AA-4BB0-B578-D3B4B5AE36F6}" type="slidenum">
              <a:rPr lang="ar-SA">
                <a:solidFill>
                  <a:srgbClr val="000000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4692" name="AutoShape 4"/>
          <p:cNvSpPr>
            <a:spLocks noChangeArrowheads="1"/>
          </p:cNvSpPr>
          <p:nvPr/>
        </p:nvSpPr>
        <p:spPr bwMode="auto">
          <a:xfrm>
            <a:off x="0" y="0"/>
            <a:ext cx="1790700" cy="981075"/>
          </a:xfrm>
          <a:prstGeom prst="ellipseRibbon">
            <a:avLst>
              <a:gd name="adj1" fmla="val 25000"/>
              <a:gd name="adj2" fmla="val 71806"/>
              <a:gd name="adj3" fmla="val 12500"/>
            </a:avLst>
          </a:prstGeom>
          <a:solidFill>
            <a:srgbClr val="66FFCC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400" b="1">
                <a:solidFill>
                  <a:srgbClr val="FF0000"/>
                </a:solidFill>
              </a:rPr>
              <a:t>أمثلة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2034693" name="AutoShape 5"/>
          <p:cNvSpPr>
            <a:spLocks noChangeArrowheads="1"/>
          </p:cNvSpPr>
          <p:nvPr/>
        </p:nvSpPr>
        <p:spPr bwMode="auto">
          <a:xfrm>
            <a:off x="7235825" y="0"/>
            <a:ext cx="1908175" cy="1052513"/>
          </a:xfrm>
          <a:prstGeom prst="flowChartOnlineStorage">
            <a:avLst/>
          </a:prstGeom>
          <a:solidFill>
            <a:srgbClr val="66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FF0000"/>
                </a:solidFill>
              </a:rPr>
              <a:t>  البدل المطابق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FF0000"/>
                </a:solidFill>
              </a:rPr>
              <a:t>  كل من كل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034694" name="Text Box 6"/>
          <p:cNvSpPr txBox="1">
            <a:spLocks noChangeArrowheads="1"/>
          </p:cNvSpPr>
          <p:nvPr/>
        </p:nvSpPr>
        <p:spPr bwMode="auto">
          <a:xfrm>
            <a:off x="1908175" y="0"/>
            <a:ext cx="5314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وهو الذي يساوي المبدل منه في المعنى مساواة تامة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أي أن البدل هو نفسُه المبدل منه 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34695" name="Text Box 7"/>
          <p:cNvSpPr txBox="1">
            <a:spLocks noChangeArrowheads="1"/>
          </p:cNvSpPr>
          <p:nvPr/>
        </p:nvSpPr>
        <p:spPr bwMode="auto">
          <a:xfrm>
            <a:off x="2051050" y="909638"/>
            <a:ext cx="54435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FF"/>
                </a:solidFill>
              </a:rPr>
              <a:t>1- قتلتِ </a:t>
            </a:r>
            <a:r>
              <a:rPr lang="ar-SA" sz="3200" b="1">
                <a:solidFill>
                  <a:srgbClr val="FF0000"/>
                </a:solidFill>
              </a:rPr>
              <a:t>الملكةُ شجرةُ الدُّرِّ</a:t>
            </a:r>
            <a:r>
              <a:rPr lang="ar-SA" sz="3200" b="1">
                <a:solidFill>
                  <a:srgbClr val="0000FF"/>
                </a:solidFill>
              </a:rPr>
              <a:t> </a:t>
            </a:r>
            <a:r>
              <a:rPr lang="ar-SA" sz="3200" b="1">
                <a:solidFill>
                  <a:srgbClr val="990000"/>
                </a:solidFill>
              </a:rPr>
              <a:t>السلطانَ أيبكَ</a:t>
            </a:r>
            <a:endParaRPr lang="en-US" sz="3200" b="1">
              <a:solidFill>
                <a:srgbClr val="990000"/>
              </a:solidFill>
            </a:endParaRPr>
          </a:p>
        </p:txBody>
      </p:sp>
      <p:sp>
        <p:nvSpPr>
          <p:cNvPr id="2034696" name="Line 8"/>
          <p:cNvSpPr>
            <a:spLocks noChangeShapeType="1"/>
          </p:cNvSpPr>
          <p:nvPr/>
        </p:nvSpPr>
        <p:spPr bwMode="auto">
          <a:xfrm>
            <a:off x="5795963" y="13414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4697" name="Line 9"/>
          <p:cNvSpPr>
            <a:spLocks noChangeShapeType="1"/>
          </p:cNvSpPr>
          <p:nvPr/>
        </p:nvSpPr>
        <p:spPr bwMode="auto">
          <a:xfrm>
            <a:off x="4643438" y="13414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4698" name="Line 10"/>
          <p:cNvSpPr>
            <a:spLocks noChangeShapeType="1"/>
          </p:cNvSpPr>
          <p:nvPr/>
        </p:nvSpPr>
        <p:spPr bwMode="auto">
          <a:xfrm flipH="1">
            <a:off x="4643438" y="198913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4700" name="Rectangle 12"/>
          <p:cNvSpPr>
            <a:spLocks noChangeArrowheads="1"/>
          </p:cNvSpPr>
          <p:nvPr/>
        </p:nvSpPr>
        <p:spPr bwMode="auto">
          <a:xfrm>
            <a:off x="4498975" y="2349500"/>
            <a:ext cx="1439863" cy="433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00"/>
                </a:solidFill>
              </a:rPr>
              <a:t>شيءٌ واحدٌ</a:t>
            </a: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2034701" name="Line 13"/>
          <p:cNvSpPr>
            <a:spLocks noChangeShapeType="1"/>
          </p:cNvSpPr>
          <p:nvPr/>
        </p:nvSpPr>
        <p:spPr bwMode="auto">
          <a:xfrm>
            <a:off x="5219700" y="19891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4702" name="Text Box 14"/>
          <p:cNvSpPr txBox="1">
            <a:spLocks noChangeArrowheads="1"/>
          </p:cNvSpPr>
          <p:nvPr/>
        </p:nvSpPr>
        <p:spPr bwMode="auto">
          <a:xfrm>
            <a:off x="4138613" y="1341438"/>
            <a:ext cx="120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600" b="1">
                <a:solidFill>
                  <a:srgbClr val="000000"/>
                </a:solidFill>
              </a:rPr>
              <a:t>المقصود بالحكم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2034703" name="Text Box 15"/>
          <p:cNvSpPr txBox="1">
            <a:spLocks noChangeArrowheads="1"/>
          </p:cNvSpPr>
          <p:nvPr/>
        </p:nvSpPr>
        <p:spPr bwMode="auto">
          <a:xfrm>
            <a:off x="5507038" y="1341438"/>
            <a:ext cx="561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600" b="1">
                <a:solidFill>
                  <a:srgbClr val="000000"/>
                </a:solidFill>
              </a:rPr>
              <a:t>سبقت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2034704" name="Line 16"/>
          <p:cNvSpPr>
            <a:spLocks noChangeShapeType="1"/>
          </p:cNvSpPr>
          <p:nvPr/>
        </p:nvSpPr>
        <p:spPr bwMode="auto">
          <a:xfrm>
            <a:off x="3490913" y="13414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4705" name="Line 17"/>
          <p:cNvSpPr>
            <a:spLocks noChangeShapeType="1"/>
          </p:cNvSpPr>
          <p:nvPr/>
        </p:nvSpPr>
        <p:spPr bwMode="auto">
          <a:xfrm>
            <a:off x="2339975" y="13414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4706" name="Line 18"/>
          <p:cNvSpPr>
            <a:spLocks noChangeShapeType="1"/>
          </p:cNvSpPr>
          <p:nvPr/>
        </p:nvSpPr>
        <p:spPr bwMode="auto">
          <a:xfrm flipH="1">
            <a:off x="2339975" y="198913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4707" name="Line 19"/>
          <p:cNvSpPr>
            <a:spLocks noChangeShapeType="1"/>
          </p:cNvSpPr>
          <p:nvPr/>
        </p:nvSpPr>
        <p:spPr bwMode="auto">
          <a:xfrm>
            <a:off x="2914650" y="19891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4708" name="Rectangle 20"/>
          <p:cNvSpPr>
            <a:spLocks noChangeArrowheads="1"/>
          </p:cNvSpPr>
          <p:nvPr/>
        </p:nvSpPr>
        <p:spPr bwMode="auto">
          <a:xfrm>
            <a:off x="2195513" y="2349500"/>
            <a:ext cx="1439862" cy="433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00"/>
                </a:solidFill>
              </a:rPr>
              <a:t>شيءٌ واحدٌ</a:t>
            </a: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2034709" name="Text Box 21"/>
          <p:cNvSpPr txBox="1">
            <a:spLocks noChangeArrowheads="1"/>
          </p:cNvSpPr>
          <p:nvPr/>
        </p:nvSpPr>
        <p:spPr bwMode="auto">
          <a:xfrm>
            <a:off x="1690688" y="1412875"/>
            <a:ext cx="120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600" b="1">
                <a:solidFill>
                  <a:srgbClr val="000000"/>
                </a:solidFill>
              </a:rPr>
              <a:t>المقصود بالحكم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2034710" name="Text Box 22"/>
          <p:cNvSpPr txBox="1">
            <a:spLocks noChangeArrowheads="1"/>
          </p:cNvSpPr>
          <p:nvPr/>
        </p:nvSpPr>
        <p:spPr bwMode="auto">
          <a:xfrm>
            <a:off x="3130550" y="1412875"/>
            <a:ext cx="561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600" b="1">
                <a:solidFill>
                  <a:srgbClr val="000000"/>
                </a:solidFill>
              </a:rPr>
              <a:t>سبقت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2034711" name="Text Box 23"/>
          <p:cNvSpPr txBox="1">
            <a:spLocks noChangeArrowheads="1"/>
          </p:cNvSpPr>
          <p:nvPr/>
        </p:nvSpPr>
        <p:spPr bwMode="auto">
          <a:xfrm>
            <a:off x="900113" y="2781300"/>
            <a:ext cx="663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FF"/>
                </a:solidFill>
              </a:rPr>
              <a:t>2- انتصر </a:t>
            </a:r>
            <a:r>
              <a:rPr lang="ar-SA" sz="3200" b="1">
                <a:solidFill>
                  <a:srgbClr val="FF0000"/>
                </a:solidFill>
              </a:rPr>
              <a:t>السلطانُ بيبرسُ</a:t>
            </a:r>
            <a:r>
              <a:rPr lang="ar-SA" sz="3200" b="1">
                <a:solidFill>
                  <a:srgbClr val="0000FF"/>
                </a:solidFill>
              </a:rPr>
              <a:t> في معركةِ عينِ جالوتَ</a:t>
            </a:r>
            <a:endParaRPr lang="en-US" sz="3200" b="1">
              <a:solidFill>
                <a:srgbClr val="990000"/>
              </a:solidFill>
            </a:endParaRPr>
          </a:p>
        </p:txBody>
      </p:sp>
      <p:sp>
        <p:nvSpPr>
          <p:cNvPr id="2034712" name="Line 24"/>
          <p:cNvSpPr>
            <a:spLocks noChangeShapeType="1"/>
          </p:cNvSpPr>
          <p:nvPr/>
        </p:nvSpPr>
        <p:spPr bwMode="auto">
          <a:xfrm>
            <a:off x="5437188" y="32861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4713" name="Line 25"/>
          <p:cNvSpPr>
            <a:spLocks noChangeShapeType="1"/>
          </p:cNvSpPr>
          <p:nvPr/>
        </p:nvSpPr>
        <p:spPr bwMode="auto">
          <a:xfrm>
            <a:off x="4284663" y="32861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4714" name="Line 26"/>
          <p:cNvSpPr>
            <a:spLocks noChangeShapeType="1"/>
          </p:cNvSpPr>
          <p:nvPr/>
        </p:nvSpPr>
        <p:spPr bwMode="auto">
          <a:xfrm flipH="1">
            <a:off x="4284663" y="39338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4715" name="Rectangle 27"/>
          <p:cNvSpPr>
            <a:spLocks noChangeArrowheads="1"/>
          </p:cNvSpPr>
          <p:nvPr/>
        </p:nvSpPr>
        <p:spPr bwMode="auto">
          <a:xfrm>
            <a:off x="4140200" y="4294188"/>
            <a:ext cx="1439863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00"/>
                </a:solidFill>
              </a:rPr>
              <a:t>شيءٌ واحدٌ</a:t>
            </a: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2034716" name="Line 28"/>
          <p:cNvSpPr>
            <a:spLocks noChangeShapeType="1"/>
          </p:cNvSpPr>
          <p:nvPr/>
        </p:nvSpPr>
        <p:spPr bwMode="auto">
          <a:xfrm>
            <a:off x="4860925" y="39338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4717" name="Text Box 29"/>
          <p:cNvSpPr txBox="1">
            <a:spLocks noChangeArrowheads="1"/>
          </p:cNvSpPr>
          <p:nvPr/>
        </p:nvSpPr>
        <p:spPr bwMode="auto">
          <a:xfrm>
            <a:off x="3779838" y="3286125"/>
            <a:ext cx="120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600" b="1">
                <a:solidFill>
                  <a:srgbClr val="000000"/>
                </a:solidFill>
              </a:rPr>
              <a:t>المقصود بالحكم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2034718" name="Text Box 30"/>
          <p:cNvSpPr txBox="1">
            <a:spLocks noChangeArrowheads="1"/>
          </p:cNvSpPr>
          <p:nvPr/>
        </p:nvSpPr>
        <p:spPr bwMode="auto">
          <a:xfrm>
            <a:off x="5148263" y="3286125"/>
            <a:ext cx="561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600" b="1">
                <a:solidFill>
                  <a:srgbClr val="000000"/>
                </a:solidFill>
              </a:rPr>
              <a:t>سبقت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2034726" name="Text Box 38"/>
          <p:cNvSpPr txBox="1">
            <a:spLocks noChangeArrowheads="1"/>
          </p:cNvSpPr>
          <p:nvPr/>
        </p:nvSpPr>
        <p:spPr bwMode="auto">
          <a:xfrm>
            <a:off x="1590675" y="4724400"/>
            <a:ext cx="55514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FF"/>
                </a:solidFill>
              </a:rPr>
              <a:t>3- قرأتُ سيرةَ </a:t>
            </a:r>
            <a:r>
              <a:rPr lang="ar-SA" sz="3200" b="1">
                <a:solidFill>
                  <a:srgbClr val="FF0000"/>
                </a:solidFill>
              </a:rPr>
              <a:t>الخليفةِ عليِّ</a:t>
            </a:r>
            <a:r>
              <a:rPr lang="ar-SA" sz="3200" b="1">
                <a:solidFill>
                  <a:srgbClr val="0000FF"/>
                </a:solidFill>
              </a:rPr>
              <a:t> بن أبي طالبٍ</a:t>
            </a:r>
            <a:endParaRPr lang="en-US" sz="3200" b="1">
              <a:solidFill>
                <a:srgbClr val="990000"/>
              </a:solidFill>
            </a:endParaRPr>
          </a:p>
        </p:txBody>
      </p:sp>
      <p:sp>
        <p:nvSpPr>
          <p:cNvPr id="2034727" name="Line 39"/>
          <p:cNvSpPr>
            <a:spLocks noChangeShapeType="1"/>
          </p:cNvSpPr>
          <p:nvPr/>
        </p:nvSpPr>
        <p:spPr bwMode="auto">
          <a:xfrm>
            <a:off x="4789488" y="52292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4728" name="Line 40"/>
          <p:cNvSpPr>
            <a:spLocks noChangeShapeType="1"/>
          </p:cNvSpPr>
          <p:nvPr/>
        </p:nvSpPr>
        <p:spPr bwMode="auto">
          <a:xfrm>
            <a:off x="3636963" y="52292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4729" name="Line 41"/>
          <p:cNvSpPr>
            <a:spLocks noChangeShapeType="1"/>
          </p:cNvSpPr>
          <p:nvPr/>
        </p:nvSpPr>
        <p:spPr bwMode="auto">
          <a:xfrm flipH="1">
            <a:off x="3636963" y="58769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4730" name="Rectangle 42"/>
          <p:cNvSpPr>
            <a:spLocks noChangeArrowheads="1"/>
          </p:cNvSpPr>
          <p:nvPr/>
        </p:nvSpPr>
        <p:spPr bwMode="auto">
          <a:xfrm>
            <a:off x="3348038" y="6237288"/>
            <a:ext cx="1871662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00"/>
                </a:solidFill>
              </a:rPr>
              <a:t>شيءٌ واحدٌ</a:t>
            </a: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2034731" name="Line 43"/>
          <p:cNvSpPr>
            <a:spLocks noChangeShapeType="1"/>
          </p:cNvSpPr>
          <p:nvPr/>
        </p:nvSpPr>
        <p:spPr bwMode="auto">
          <a:xfrm>
            <a:off x="4213225" y="58769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4732" name="Text Box 44"/>
          <p:cNvSpPr txBox="1">
            <a:spLocks noChangeArrowheads="1"/>
          </p:cNvSpPr>
          <p:nvPr/>
        </p:nvSpPr>
        <p:spPr bwMode="auto">
          <a:xfrm>
            <a:off x="3132138" y="5229225"/>
            <a:ext cx="120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600" b="1">
                <a:solidFill>
                  <a:srgbClr val="000000"/>
                </a:solidFill>
              </a:rPr>
              <a:t>المقصود بالحكم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2034733" name="Text Box 45"/>
          <p:cNvSpPr txBox="1">
            <a:spLocks noChangeArrowheads="1"/>
          </p:cNvSpPr>
          <p:nvPr/>
        </p:nvSpPr>
        <p:spPr bwMode="auto">
          <a:xfrm>
            <a:off x="4500563" y="5229225"/>
            <a:ext cx="561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600" b="1">
                <a:solidFill>
                  <a:srgbClr val="000000"/>
                </a:solidFill>
              </a:rPr>
              <a:t>سبقت</a:t>
            </a:r>
            <a:endParaRPr lang="en-US" sz="1600" b="1">
              <a:solidFill>
                <a:srgbClr val="000000"/>
              </a:solidFill>
            </a:endParaRPr>
          </a:p>
        </p:txBody>
      </p:sp>
      <p:pic>
        <p:nvPicPr>
          <p:cNvPr id="2034735" name="Picture 47" descr="رجوع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1013" y="6237288"/>
            <a:ext cx="1042987" cy="620712"/>
          </a:xfrm>
          <a:prstGeom prst="rect">
            <a:avLst/>
          </a:prstGeom>
          <a:solidFill>
            <a:srgbClr val="0000FF"/>
          </a:solidFill>
        </p:spPr>
      </p:pic>
      <p:sp>
        <p:nvSpPr>
          <p:cNvPr id="40" name="عنصر نائب للتاريخ 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F45B8-F0B6-4B12-B70B-A135A51F87F2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242300"/>
      </p:ext>
    </p:extLst>
  </p:cSld>
  <p:clrMapOvr>
    <a:masterClrMapping/>
  </p:clrMapOvr>
  <p:transition spd="med">
    <p:circl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3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34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34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34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3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34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34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34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34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346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34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34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34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34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34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34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034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034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034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034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034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034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034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034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2034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2034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2034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2034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2034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2034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2034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2034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2034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2034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2034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2034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2034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2034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2034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2034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4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4692" grpId="0" animBg="1"/>
      <p:bldP spid="2034693" grpId="0" animBg="1"/>
      <p:bldP spid="2034694" grpId="0"/>
      <p:bldP spid="2034695" grpId="0"/>
      <p:bldP spid="2034696" grpId="0" animBg="1"/>
      <p:bldP spid="2034697" grpId="0" animBg="1"/>
      <p:bldP spid="2034698" grpId="0" animBg="1"/>
      <p:bldP spid="2034700" grpId="0" animBg="1"/>
      <p:bldP spid="2034701" grpId="0" animBg="1"/>
      <p:bldP spid="2034702" grpId="0"/>
      <p:bldP spid="2034703" grpId="0"/>
      <p:bldP spid="2034704" grpId="0" animBg="1"/>
      <p:bldP spid="2034705" grpId="0" animBg="1"/>
      <p:bldP spid="2034706" grpId="0" animBg="1"/>
      <p:bldP spid="2034707" grpId="0" animBg="1"/>
      <p:bldP spid="2034708" grpId="0" animBg="1"/>
      <p:bldP spid="2034709" grpId="0"/>
      <p:bldP spid="2034710" grpId="0"/>
      <p:bldP spid="2034711" grpId="0"/>
      <p:bldP spid="2034712" grpId="0" animBg="1"/>
      <p:bldP spid="2034713" grpId="0" animBg="1"/>
      <p:bldP spid="2034714" grpId="0" animBg="1"/>
      <p:bldP spid="2034715" grpId="0" animBg="1"/>
      <p:bldP spid="2034716" grpId="0" animBg="1"/>
      <p:bldP spid="2034717" grpId="0"/>
      <p:bldP spid="2034718" grpId="0"/>
      <p:bldP spid="2034726" grpId="0"/>
      <p:bldP spid="2034727" grpId="0" animBg="1"/>
      <p:bldP spid="2034728" grpId="0" animBg="1"/>
      <p:bldP spid="2034729" grpId="0" animBg="1"/>
      <p:bldP spid="2034730" grpId="0" animBg="1"/>
      <p:bldP spid="2034731" grpId="0" animBg="1"/>
      <p:bldP spid="2034732" grpId="0"/>
      <p:bldP spid="20347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13040-C0E7-424A-8F01-C3CEAF792ABE}" type="slidenum">
              <a:rPr lang="ar-SA">
                <a:solidFill>
                  <a:srgbClr val="000000"/>
                </a:solidFill>
              </a:rPr>
              <a:pPr/>
              <a:t>11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5716" name="AutoShape 4"/>
          <p:cNvSpPr>
            <a:spLocks noChangeArrowheads="1"/>
          </p:cNvSpPr>
          <p:nvPr/>
        </p:nvSpPr>
        <p:spPr bwMode="auto">
          <a:xfrm>
            <a:off x="7235825" y="0"/>
            <a:ext cx="1908175" cy="908050"/>
          </a:xfrm>
          <a:prstGeom prst="flowChartOnlineStorage">
            <a:avLst/>
          </a:prstGeom>
          <a:solidFill>
            <a:srgbClr val="66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FF0000"/>
                </a:solidFill>
              </a:rPr>
              <a:t>  بدل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FF0000"/>
                </a:solidFill>
              </a:rPr>
              <a:t>  بعض من كل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035717" name="AutoShape 5"/>
          <p:cNvSpPr>
            <a:spLocks noChangeArrowheads="1"/>
          </p:cNvSpPr>
          <p:nvPr/>
        </p:nvSpPr>
        <p:spPr bwMode="auto">
          <a:xfrm>
            <a:off x="0" y="0"/>
            <a:ext cx="1790700" cy="981075"/>
          </a:xfrm>
          <a:prstGeom prst="ellipseRibbon">
            <a:avLst>
              <a:gd name="adj1" fmla="val 25000"/>
              <a:gd name="adj2" fmla="val 71806"/>
              <a:gd name="adj3" fmla="val 12500"/>
            </a:avLst>
          </a:prstGeom>
          <a:solidFill>
            <a:srgbClr val="66FFCC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400" b="1">
                <a:solidFill>
                  <a:srgbClr val="FF0000"/>
                </a:solidFill>
              </a:rPr>
              <a:t>أمثلة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2035718" name="Text Box 6"/>
          <p:cNvSpPr txBox="1">
            <a:spLocks noChangeArrowheads="1"/>
          </p:cNvSpPr>
          <p:nvPr/>
        </p:nvSpPr>
        <p:spPr bwMode="auto">
          <a:xfrm>
            <a:off x="2411413" y="0"/>
            <a:ext cx="4441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وهو الذي يكون جزءاً حقيقياً من المبدل منه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ويشتمل على ضمير يعود إليه 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35720" name="Text Box 8"/>
          <p:cNvSpPr txBox="1">
            <a:spLocks noChangeArrowheads="1"/>
          </p:cNvSpPr>
          <p:nvPr/>
        </p:nvSpPr>
        <p:spPr bwMode="auto">
          <a:xfrm>
            <a:off x="3419475" y="620713"/>
            <a:ext cx="30638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FF"/>
                </a:solidFill>
              </a:rPr>
              <a:t>1- قرأتُ </a:t>
            </a:r>
            <a:r>
              <a:rPr lang="ar-SA" sz="3200" b="1">
                <a:solidFill>
                  <a:srgbClr val="FF0000"/>
                </a:solidFill>
              </a:rPr>
              <a:t>الكتابَ نصفَه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2035721" name="Line 9"/>
          <p:cNvSpPr>
            <a:spLocks noChangeShapeType="1"/>
          </p:cNvSpPr>
          <p:nvPr/>
        </p:nvSpPr>
        <p:spPr bwMode="auto">
          <a:xfrm>
            <a:off x="4860925" y="11255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5722" name="Line 10"/>
          <p:cNvSpPr>
            <a:spLocks noChangeShapeType="1"/>
          </p:cNvSpPr>
          <p:nvPr/>
        </p:nvSpPr>
        <p:spPr bwMode="auto">
          <a:xfrm>
            <a:off x="3708400" y="11255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5723" name="Line 11"/>
          <p:cNvSpPr>
            <a:spLocks noChangeShapeType="1"/>
          </p:cNvSpPr>
          <p:nvPr/>
        </p:nvSpPr>
        <p:spPr bwMode="auto">
          <a:xfrm flipH="1">
            <a:off x="3708400" y="177323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5724" name="Rectangle 12"/>
          <p:cNvSpPr>
            <a:spLocks noChangeArrowheads="1"/>
          </p:cNvSpPr>
          <p:nvPr/>
        </p:nvSpPr>
        <p:spPr bwMode="auto">
          <a:xfrm>
            <a:off x="2484438" y="2133600"/>
            <a:ext cx="37433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FF0000"/>
                </a:solidFill>
              </a:rPr>
              <a:t>نصفه</a:t>
            </a:r>
            <a:r>
              <a:rPr lang="ar-SA" sz="2800" b="1">
                <a:solidFill>
                  <a:srgbClr val="000000"/>
                </a:solidFill>
              </a:rPr>
              <a:t> جزءٌ حقيقيٌّ من الكتابِ</a:t>
            </a: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2035725" name="Line 13"/>
          <p:cNvSpPr>
            <a:spLocks noChangeShapeType="1"/>
          </p:cNvSpPr>
          <p:nvPr/>
        </p:nvSpPr>
        <p:spPr bwMode="auto">
          <a:xfrm>
            <a:off x="4284663" y="17732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5726" name="Text Box 14"/>
          <p:cNvSpPr txBox="1">
            <a:spLocks noChangeArrowheads="1"/>
          </p:cNvSpPr>
          <p:nvPr/>
        </p:nvSpPr>
        <p:spPr bwMode="auto">
          <a:xfrm>
            <a:off x="3203575" y="1125538"/>
            <a:ext cx="120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600" b="1">
                <a:solidFill>
                  <a:srgbClr val="000000"/>
                </a:solidFill>
              </a:rPr>
              <a:t>المقصود بالحكم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2035727" name="Text Box 15"/>
          <p:cNvSpPr txBox="1">
            <a:spLocks noChangeArrowheads="1"/>
          </p:cNvSpPr>
          <p:nvPr/>
        </p:nvSpPr>
        <p:spPr bwMode="auto">
          <a:xfrm>
            <a:off x="4572000" y="1125538"/>
            <a:ext cx="561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600" b="1">
                <a:solidFill>
                  <a:srgbClr val="000000"/>
                </a:solidFill>
              </a:rPr>
              <a:t>سبقت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2035728" name="Text Box 16"/>
          <p:cNvSpPr txBox="1">
            <a:spLocks noChangeArrowheads="1"/>
          </p:cNvSpPr>
          <p:nvPr/>
        </p:nvSpPr>
        <p:spPr bwMode="auto">
          <a:xfrm>
            <a:off x="3114675" y="2563813"/>
            <a:ext cx="33877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FF"/>
                </a:solidFill>
              </a:rPr>
              <a:t>2- جاءَ </a:t>
            </a:r>
            <a:r>
              <a:rPr lang="ar-SA" sz="3200" b="1">
                <a:solidFill>
                  <a:srgbClr val="FF0000"/>
                </a:solidFill>
              </a:rPr>
              <a:t>الضيوفُ بعضُهم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2035729" name="Line 17"/>
          <p:cNvSpPr>
            <a:spLocks noChangeShapeType="1"/>
          </p:cNvSpPr>
          <p:nvPr/>
        </p:nvSpPr>
        <p:spPr bwMode="auto">
          <a:xfrm>
            <a:off x="4718050" y="30686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5730" name="Line 18"/>
          <p:cNvSpPr>
            <a:spLocks noChangeShapeType="1"/>
          </p:cNvSpPr>
          <p:nvPr/>
        </p:nvSpPr>
        <p:spPr bwMode="auto">
          <a:xfrm>
            <a:off x="3565525" y="30686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5731" name="Line 19"/>
          <p:cNvSpPr>
            <a:spLocks noChangeShapeType="1"/>
          </p:cNvSpPr>
          <p:nvPr/>
        </p:nvSpPr>
        <p:spPr bwMode="auto">
          <a:xfrm flipH="1">
            <a:off x="3565525" y="371633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5733" name="Line 21"/>
          <p:cNvSpPr>
            <a:spLocks noChangeShapeType="1"/>
          </p:cNvSpPr>
          <p:nvPr/>
        </p:nvSpPr>
        <p:spPr bwMode="auto">
          <a:xfrm>
            <a:off x="4141788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5734" name="Text Box 22"/>
          <p:cNvSpPr txBox="1">
            <a:spLocks noChangeArrowheads="1"/>
          </p:cNvSpPr>
          <p:nvPr/>
        </p:nvSpPr>
        <p:spPr bwMode="auto">
          <a:xfrm>
            <a:off x="3060700" y="3068638"/>
            <a:ext cx="120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600" b="1">
                <a:solidFill>
                  <a:srgbClr val="000000"/>
                </a:solidFill>
              </a:rPr>
              <a:t>المقصود بالحكم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2035735" name="Text Box 23"/>
          <p:cNvSpPr txBox="1">
            <a:spLocks noChangeArrowheads="1"/>
          </p:cNvSpPr>
          <p:nvPr/>
        </p:nvSpPr>
        <p:spPr bwMode="auto">
          <a:xfrm>
            <a:off x="4429125" y="3068638"/>
            <a:ext cx="561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600" b="1">
                <a:solidFill>
                  <a:srgbClr val="000000"/>
                </a:solidFill>
              </a:rPr>
              <a:t>سبقت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2035736" name="Rectangle 24"/>
          <p:cNvSpPr>
            <a:spLocks noChangeArrowheads="1"/>
          </p:cNvSpPr>
          <p:nvPr/>
        </p:nvSpPr>
        <p:spPr bwMode="auto">
          <a:xfrm>
            <a:off x="2411413" y="4076700"/>
            <a:ext cx="37433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FF0000"/>
                </a:solidFill>
              </a:rPr>
              <a:t>بعضهم</a:t>
            </a:r>
            <a:r>
              <a:rPr lang="ar-SA" sz="2800" b="1">
                <a:solidFill>
                  <a:srgbClr val="000000"/>
                </a:solidFill>
              </a:rPr>
              <a:t> جزءٌ حقيقيٌّ من الضيوف</a:t>
            </a: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2035737" name="Text Box 25"/>
          <p:cNvSpPr txBox="1">
            <a:spLocks noChangeArrowheads="1"/>
          </p:cNvSpPr>
          <p:nvPr/>
        </p:nvSpPr>
        <p:spPr bwMode="auto">
          <a:xfrm>
            <a:off x="1116013" y="4652963"/>
            <a:ext cx="54641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FF"/>
                </a:solidFill>
              </a:rPr>
              <a:t>3- انقضى </a:t>
            </a:r>
            <a:r>
              <a:rPr lang="ar-SA" sz="3200" b="1">
                <a:solidFill>
                  <a:srgbClr val="FF0000"/>
                </a:solidFill>
              </a:rPr>
              <a:t>الوقتُ أكثرُه   </a:t>
            </a:r>
            <a:r>
              <a:rPr lang="ar-SA" sz="3200" b="1">
                <a:solidFill>
                  <a:srgbClr val="0000FF"/>
                </a:solidFill>
              </a:rPr>
              <a:t>في إنجاز العمل</a:t>
            </a: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2035738" name="Line 26"/>
          <p:cNvSpPr>
            <a:spLocks noChangeShapeType="1"/>
          </p:cNvSpPr>
          <p:nvPr/>
        </p:nvSpPr>
        <p:spPr bwMode="auto">
          <a:xfrm>
            <a:off x="4789488" y="515778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5739" name="Line 27"/>
          <p:cNvSpPr>
            <a:spLocks noChangeShapeType="1"/>
          </p:cNvSpPr>
          <p:nvPr/>
        </p:nvSpPr>
        <p:spPr bwMode="auto">
          <a:xfrm>
            <a:off x="3636963" y="515778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5740" name="Line 28"/>
          <p:cNvSpPr>
            <a:spLocks noChangeShapeType="1"/>
          </p:cNvSpPr>
          <p:nvPr/>
        </p:nvSpPr>
        <p:spPr bwMode="auto">
          <a:xfrm flipH="1">
            <a:off x="3636963" y="580548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5741" name="Line 29"/>
          <p:cNvSpPr>
            <a:spLocks noChangeShapeType="1"/>
          </p:cNvSpPr>
          <p:nvPr/>
        </p:nvSpPr>
        <p:spPr bwMode="auto">
          <a:xfrm>
            <a:off x="4213225" y="580548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5742" name="Text Box 30"/>
          <p:cNvSpPr txBox="1">
            <a:spLocks noChangeArrowheads="1"/>
          </p:cNvSpPr>
          <p:nvPr/>
        </p:nvSpPr>
        <p:spPr bwMode="auto">
          <a:xfrm>
            <a:off x="3132138" y="5157788"/>
            <a:ext cx="120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600" b="1">
                <a:solidFill>
                  <a:srgbClr val="000000"/>
                </a:solidFill>
              </a:rPr>
              <a:t>المقصود بالحكم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2035743" name="Text Box 31"/>
          <p:cNvSpPr txBox="1">
            <a:spLocks noChangeArrowheads="1"/>
          </p:cNvSpPr>
          <p:nvPr/>
        </p:nvSpPr>
        <p:spPr bwMode="auto">
          <a:xfrm>
            <a:off x="4500563" y="5157788"/>
            <a:ext cx="561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600" b="1">
                <a:solidFill>
                  <a:srgbClr val="000000"/>
                </a:solidFill>
              </a:rPr>
              <a:t>سبقت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2035744" name="Rectangle 32"/>
          <p:cNvSpPr>
            <a:spLocks noChangeArrowheads="1"/>
          </p:cNvSpPr>
          <p:nvPr/>
        </p:nvSpPr>
        <p:spPr bwMode="auto">
          <a:xfrm>
            <a:off x="2482850" y="6165850"/>
            <a:ext cx="37433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FF0000"/>
                </a:solidFill>
              </a:rPr>
              <a:t>أكثره </a:t>
            </a:r>
            <a:r>
              <a:rPr lang="ar-SA" sz="2800" b="1">
                <a:solidFill>
                  <a:srgbClr val="000000"/>
                </a:solidFill>
              </a:rPr>
              <a:t>جزءٌ حقيقيٌّ من الوقت</a:t>
            </a: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2035745" name="AutoShape 33"/>
          <p:cNvSpPr>
            <a:spLocks noChangeArrowheads="1"/>
          </p:cNvSpPr>
          <p:nvPr/>
        </p:nvSpPr>
        <p:spPr bwMode="auto">
          <a:xfrm>
            <a:off x="5292725" y="1628775"/>
            <a:ext cx="1204913" cy="4730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2035746" name="Text Box 34"/>
          <p:cNvSpPr txBox="1">
            <a:spLocks noChangeArrowheads="1"/>
          </p:cNvSpPr>
          <p:nvPr/>
        </p:nvSpPr>
        <p:spPr bwMode="auto">
          <a:xfrm>
            <a:off x="5580063" y="1628775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FF"/>
                </a:solidFill>
              </a:rPr>
              <a:t>البدل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35747" name="AutoShape 35"/>
          <p:cNvSpPr>
            <a:spLocks noChangeArrowheads="1"/>
          </p:cNvSpPr>
          <p:nvPr/>
        </p:nvSpPr>
        <p:spPr bwMode="auto">
          <a:xfrm>
            <a:off x="5219700" y="3573463"/>
            <a:ext cx="1204913" cy="4730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2035748" name="Text Box 36"/>
          <p:cNvSpPr txBox="1">
            <a:spLocks noChangeArrowheads="1"/>
          </p:cNvSpPr>
          <p:nvPr/>
        </p:nvSpPr>
        <p:spPr bwMode="auto">
          <a:xfrm>
            <a:off x="5507038" y="3573463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FF"/>
                </a:solidFill>
              </a:rPr>
              <a:t>البدل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35749" name="AutoShape 37"/>
          <p:cNvSpPr>
            <a:spLocks noChangeArrowheads="1"/>
          </p:cNvSpPr>
          <p:nvPr/>
        </p:nvSpPr>
        <p:spPr bwMode="auto">
          <a:xfrm>
            <a:off x="5219700" y="5661025"/>
            <a:ext cx="1204913" cy="4730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2035750" name="Text Box 38"/>
          <p:cNvSpPr txBox="1">
            <a:spLocks noChangeArrowheads="1"/>
          </p:cNvSpPr>
          <p:nvPr/>
        </p:nvSpPr>
        <p:spPr bwMode="auto">
          <a:xfrm>
            <a:off x="5507038" y="5661025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FF"/>
                </a:solidFill>
              </a:rPr>
              <a:t>البدل</a:t>
            </a:r>
            <a:endParaRPr lang="en-US" sz="2400" b="1">
              <a:solidFill>
                <a:srgbClr val="0000FF"/>
              </a:solidFill>
            </a:endParaRPr>
          </a:p>
        </p:txBody>
      </p:sp>
      <p:pic>
        <p:nvPicPr>
          <p:cNvPr id="2035751" name="Picture 39" descr="كف يشير بإصبعه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2133600"/>
            <a:ext cx="1887537" cy="571500"/>
          </a:xfrm>
          <a:prstGeom prst="rect">
            <a:avLst/>
          </a:prstGeom>
          <a:noFill/>
        </p:spPr>
      </p:pic>
      <p:pic>
        <p:nvPicPr>
          <p:cNvPr id="2035752" name="Picture 40" descr="كف يشير بإصبعه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325" y="4076700"/>
            <a:ext cx="1887538" cy="571500"/>
          </a:xfrm>
          <a:prstGeom prst="rect">
            <a:avLst/>
          </a:prstGeom>
          <a:noFill/>
        </p:spPr>
      </p:pic>
      <p:pic>
        <p:nvPicPr>
          <p:cNvPr id="2035753" name="Picture 41" descr="كف يشير بإصبعه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7763" y="6092825"/>
            <a:ext cx="1887537" cy="571500"/>
          </a:xfrm>
          <a:prstGeom prst="rect">
            <a:avLst/>
          </a:prstGeom>
          <a:noFill/>
        </p:spPr>
      </p:pic>
      <p:pic>
        <p:nvPicPr>
          <p:cNvPr id="2035754" name="Picture 42" descr="رجوع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6237288"/>
            <a:ext cx="1042987" cy="620712"/>
          </a:xfrm>
          <a:prstGeom prst="rect">
            <a:avLst/>
          </a:prstGeom>
          <a:solidFill>
            <a:srgbClr val="0000FF"/>
          </a:solidFill>
        </p:spPr>
      </p:pic>
      <p:sp>
        <p:nvSpPr>
          <p:cNvPr id="42" name="عنصر نائب للتاريخ 4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A19D-9E61-413F-B850-F1A72461067E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895254"/>
      </p:ext>
    </p:extLst>
  </p:cSld>
  <p:clrMapOvr>
    <a:masterClrMapping/>
  </p:clrMapOvr>
  <p:transition spd="med">
    <p:circl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3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35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35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35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35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35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35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03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35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35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35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35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35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6" dur="1000"/>
                                        <p:tgtEl>
                                          <p:spTgt spid="2035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9" dur="1000"/>
                                        <p:tgtEl>
                                          <p:spTgt spid="2035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2" dur="1000"/>
                                        <p:tgtEl>
                                          <p:spTgt spid="2035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35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035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035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035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035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035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035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035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035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035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035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7" dur="1000"/>
                                        <p:tgtEl>
                                          <p:spTgt spid="2035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0" dur="1000"/>
                                        <p:tgtEl>
                                          <p:spTgt spid="2035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03" dur="1000"/>
                                        <p:tgtEl>
                                          <p:spTgt spid="2035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2035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2035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2035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2035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2035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2035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2035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2035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5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8" dur="1000"/>
                                        <p:tgtEl>
                                          <p:spTgt spid="2035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1" dur="1000"/>
                                        <p:tgtEl>
                                          <p:spTgt spid="2035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94" dur="1000"/>
                                        <p:tgtEl>
                                          <p:spTgt spid="2035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5716" grpId="0" animBg="1"/>
      <p:bldP spid="2035717" grpId="0" animBg="1"/>
      <p:bldP spid="2035718" grpId="0"/>
      <p:bldP spid="2035720" grpId="0"/>
      <p:bldP spid="2035721" grpId="0" animBg="1"/>
      <p:bldP spid="2035722" grpId="0" animBg="1"/>
      <p:bldP spid="2035723" grpId="0" animBg="1"/>
      <p:bldP spid="2035724" grpId="0" animBg="1"/>
      <p:bldP spid="2035725" grpId="0" animBg="1"/>
      <p:bldP spid="2035726" grpId="0"/>
      <p:bldP spid="2035727" grpId="0"/>
      <p:bldP spid="2035728" grpId="0"/>
      <p:bldP spid="2035729" grpId="0" animBg="1"/>
      <p:bldP spid="2035730" grpId="0" animBg="1"/>
      <p:bldP spid="2035731" grpId="0" animBg="1"/>
      <p:bldP spid="2035733" grpId="0" animBg="1"/>
      <p:bldP spid="2035734" grpId="0"/>
      <p:bldP spid="2035735" grpId="0"/>
      <p:bldP spid="2035736" grpId="0" animBg="1"/>
      <p:bldP spid="2035737" grpId="0"/>
      <p:bldP spid="2035738" grpId="0" animBg="1"/>
      <p:bldP spid="2035739" grpId="0" animBg="1"/>
      <p:bldP spid="2035740" grpId="0" animBg="1"/>
      <p:bldP spid="2035741" grpId="0" animBg="1"/>
      <p:bldP spid="2035742" grpId="0"/>
      <p:bldP spid="2035743" grpId="0"/>
      <p:bldP spid="2035744" grpId="0" animBg="1"/>
      <p:bldP spid="2035745" grpId="0" animBg="1"/>
      <p:bldP spid="2035746" grpId="0"/>
      <p:bldP spid="2035747" grpId="0" animBg="1"/>
      <p:bldP spid="2035748" grpId="0"/>
      <p:bldP spid="2035749" grpId="0" animBg="1"/>
      <p:bldP spid="20357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82932-A9BE-4BCD-A450-A8F0B81ECA78}" type="slidenum">
              <a:rPr lang="ar-SA">
                <a:solidFill>
                  <a:srgbClr val="000000"/>
                </a:solidFill>
              </a:rPr>
              <a:pPr/>
              <a:t>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6740" name="AutoShape 4"/>
          <p:cNvSpPr>
            <a:spLocks noChangeArrowheads="1"/>
          </p:cNvSpPr>
          <p:nvPr/>
        </p:nvSpPr>
        <p:spPr bwMode="auto">
          <a:xfrm>
            <a:off x="7235825" y="0"/>
            <a:ext cx="1908175" cy="908050"/>
          </a:xfrm>
          <a:prstGeom prst="flowChartOnlineStorage">
            <a:avLst/>
          </a:prstGeom>
          <a:solidFill>
            <a:srgbClr val="66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FF0000"/>
                </a:solidFill>
              </a:rPr>
              <a:t>  بدل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FF0000"/>
                </a:solidFill>
              </a:rPr>
              <a:t>  اشتمال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036741" name="AutoShape 5"/>
          <p:cNvSpPr>
            <a:spLocks noChangeArrowheads="1"/>
          </p:cNvSpPr>
          <p:nvPr/>
        </p:nvSpPr>
        <p:spPr bwMode="auto">
          <a:xfrm>
            <a:off x="0" y="0"/>
            <a:ext cx="1790700" cy="981075"/>
          </a:xfrm>
          <a:prstGeom prst="ellipseRibbon">
            <a:avLst>
              <a:gd name="adj1" fmla="val 25000"/>
              <a:gd name="adj2" fmla="val 71806"/>
              <a:gd name="adj3" fmla="val 12500"/>
            </a:avLst>
          </a:prstGeom>
          <a:solidFill>
            <a:srgbClr val="66FFCC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400" b="1">
                <a:solidFill>
                  <a:srgbClr val="FF0000"/>
                </a:solidFill>
              </a:rPr>
              <a:t>أمثلة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2036742" name="Text Box 6"/>
          <p:cNvSpPr txBox="1">
            <a:spLocks noChangeArrowheads="1"/>
          </p:cNvSpPr>
          <p:nvPr/>
        </p:nvSpPr>
        <p:spPr bwMode="auto">
          <a:xfrm>
            <a:off x="2297113" y="0"/>
            <a:ext cx="4673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وهو الذي لا يكون جزءاً حقيقياً من المبدل منه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بل يشتمل المبدل منه عليه أو يتصل به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36743" name="Text Box 7"/>
          <p:cNvSpPr txBox="1">
            <a:spLocks noChangeArrowheads="1"/>
          </p:cNvSpPr>
          <p:nvPr/>
        </p:nvSpPr>
        <p:spPr bwMode="auto">
          <a:xfrm>
            <a:off x="3146425" y="620713"/>
            <a:ext cx="36274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FF"/>
                </a:solidFill>
              </a:rPr>
              <a:t>1- أعجبني </a:t>
            </a:r>
            <a:r>
              <a:rPr lang="ar-SA" sz="3200" b="1">
                <a:solidFill>
                  <a:srgbClr val="FF0000"/>
                </a:solidFill>
              </a:rPr>
              <a:t>أخوك شجاعتُه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2036744" name="Line 8"/>
          <p:cNvSpPr>
            <a:spLocks noChangeShapeType="1"/>
          </p:cNvSpPr>
          <p:nvPr/>
        </p:nvSpPr>
        <p:spPr bwMode="auto">
          <a:xfrm>
            <a:off x="4860925" y="11255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6745" name="Line 9"/>
          <p:cNvSpPr>
            <a:spLocks noChangeShapeType="1"/>
          </p:cNvSpPr>
          <p:nvPr/>
        </p:nvSpPr>
        <p:spPr bwMode="auto">
          <a:xfrm>
            <a:off x="3708400" y="11255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6746" name="Line 10"/>
          <p:cNvSpPr>
            <a:spLocks noChangeShapeType="1"/>
          </p:cNvSpPr>
          <p:nvPr/>
        </p:nvSpPr>
        <p:spPr bwMode="auto">
          <a:xfrm flipH="1">
            <a:off x="3708400" y="177323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6747" name="Rectangle 11"/>
          <p:cNvSpPr>
            <a:spLocks noChangeArrowheads="1"/>
          </p:cNvSpPr>
          <p:nvPr/>
        </p:nvSpPr>
        <p:spPr bwMode="auto">
          <a:xfrm>
            <a:off x="468313" y="2133600"/>
            <a:ext cx="802798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FF0000"/>
                </a:solidFill>
              </a:rPr>
              <a:t>شجاعته </a:t>
            </a:r>
            <a:r>
              <a:rPr lang="ar-SA" sz="2800" b="1">
                <a:solidFill>
                  <a:srgbClr val="000000"/>
                </a:solidFill>
              </a:rPr>
              <a:t>ليس جزءاً حقيقيّاً من </a:t>
            </a:r>
            <a:r>
              <a:rPr lang="ar-SA" sz="2800" b="1">
                <a:solidFill>
                  <a:srgbClr val="0000FF"/>
                </a:solidFill>
              </a:rPr>
              <a:t>المبدل منه</a:t>
            </a:r>
            <a:r>
              <a:rPr lang="ar-SA" sz="2800" b="1">
                <a:solidFill>
                  <a:srgbClr val="000000"/>
                </a:solidFill>
              </a:rPr>
              <a:t> بل اشتمل </a:t>
            </a:r>
            <a:r>
              <a:rPr lang="ar-SA" sz="2800" b="1">
                <a:solidFill>
                  <a:srgbClr val="0000FF"/>
                </a:solidFill>
              </a:rPr>
              <a:t>المبدل منه</a:t>
            </a:r>
            <a:r>
              <a:rPr lang="ar-SA" sz="2800" b="1">
                <a:solidFill>
                  <a:srgbClr val="000000"/>
                </a:solidFill>
              </a:rPr>
              <a:t> عليه</a:t>
            </a: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2036748" name="Line 12"/>
          <p:cNvSpPr>
            <a:spLocks noChangeShapeType="1"/>
          </p:cNvSpPr>
          <p:nvPr/>
        </p:nvSpPr>
        <p:spPr bwMode="auto">
          <a:xfrm>
            <a:off x="4284663" y="17732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6749" name="Text Box 13"/>
          <p:cNvSpPr txBox="1">
            <a:spLocks noChangeArrowheads="1"/>
          </p:cNvSpPr>
          <p:nvPr/>
        </p:nvSpPr>
        <p:spPr bwMode="auto">
          <a:xfrm>
            <a:off x="3203575" y="1125538"/>
            <a:ext cx="120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600" b="1">
                <a:solidFill>
                  <a:srgbClr val="000000"/>
                </a:solidFill>
              </a:rPr>
              <a:t>المقصود بالحكم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2036750" name="Text Box 14"/>
          <p:cNvSpPr txBox="1">
            <a:spLocks noChangeArrowheads="1"/>
          </p:cNvSpPr>
          <p:nvPr/>
        </p:nvSpPr>
        <p:spPr bwMode="auto">
          <a:xfrm>
            <a:off x="4572000" y="1125538"/>
            <a:ext cx="561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600" b="1">
                <a:solidFill>
                  <a:srgbClr val="000000"/>
                </a:solidFill>
              </a:rPr>
              <a:t>سبقت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2036751" name="Text Box 15"/>
          <p:cNvSpPr txBox="1">
            <a:spLocks noChangeArrowheads="1"/>
          </p:cNvSpPr>
          <p:nvPr/>
        </p:nvSpPr>
        <p:spPr bwMode="auto">
          <a:xfrm>
            <a:off x="1763713" y="2565400"/>
            <a:ext cx="47196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FF"/>
                </a:solidFill>
              </a:rPr>
              <a:t>2- سرَّني </a:t>
            </a:r>
            <a:r>
              <a:rPr lang="ar-SA" sz="3200" b="1">
                <a:solidFill>
                  <a:srgbClr val="FF0000"/>
                </a:solidFill>
              </a:rPr>
              <a:t>الطلابُ إقبالهم</a:t>
            </a:r>
            <a:r>
              <a:rPr lang="ar-SA" sz="3200" b="1">
                <a:solidFill>
                  <a:srgbClr val="0000FF"/>
                </a:solidFill>
              </a:rPr>
              <a:t> على العلمِ</a:t>
            </a: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2036752" name="Line 16"/>
          <p:cNvSpPr>
            <a:spLocks noChangeShapeType="1"/>
          </p:cNvSpPr>
          <p:nvPr/>
        </p:nvSpPr>
        <p:spPr bwMode="auto">
          <a:xfrm>
            <a:off x="4716463" y="30686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6753" name="Line 17"/>
          <p:cNvSpPr>
            <a:spLocks noChangeShapeType="1"/>
          </p:cNvSpPr>
          <p:nvPr/>
        </p:nvSpPr>
        <p:spPr bwMode="auto">
          <a:xfrm>
            <a:off x="3563938" y="30686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6754" name="Line 18"/>
          <p:cNvSpPr>
            <a:spLocks noChangeShapeType="1"/>
          </p:cNvSpPr>
          <p:nvPr/>
        </p:nvSpPr>
        <p:spPr bwMode="auto">
          <a:xfrm flipH="1">
            <a:off x="3563938" y="371633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6755" name="Rectangle 19"/>
          <p:cNvSpPr>
            <a:spLocks noChangeArrowheads="1"/>
          </p:cNvSpPr>
          <p:nvPr/>
        </p:nvSpPr>
        <p:spPr bwMode="auto">
          <a:xfrm>
            <a:off x="468313" y="4076700"/>
            <a:ext cx="802798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FF0000"/>
                </a:solidFill>
              </a:rPr>
              <a:t>إقبالهم </a:t>
            </a:r>
            <a:r>
              <a:rPr lang="ar-SA" sz="2800" b="1">
                <a:solidFill>
                  <a:srgbClr val="000000"/>
                </a:solidFill>
              </a:rPr>
              <a:t>ليس جزءاً حقيقيّاً من </a:t>
            </a:r>
            <a:r>
              <a:rPr lang="ar-SA" sz="2800" b="1">
                <a:solidFill>
                  <a:srgbClr val="0000FF"/>
                </a:solidFill>
              </a:rPr>
              <a:t>المبدل منه</a:t>
            </a:r>
            <a:r>
              <a:rPr lang="ar-SA" sz="2800" b="1">
                <a:solidFill>
                  <a:srgbClr val="000000"/>
                </a:solidFill>
              </a:rPr>
              <a:t> بل اشتمل </a:t>
            </a:r>
            <a:r>
              <a:rPr lang="ar-SA" sz="2800" b="1">
                <a:solidFill>
                  <a:srgbClr val="0000FF"/>
                </a:solidFill>
              </a:rPr>
              <a:t>المبدل منه</a:t>
            </a:r>
            <a:r>
              <a:rPr lang="ar-SA" sz="2800" b="1">
                <a:solidFill>
                  <a:srgbClr val="000000"/>
                </a:solidFill>
              </a:rPr>
              <a:t> عليه</a:t>
            </a: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2036756" name="Line 20"/>
          <p:cNvSpPr>
            <a:spLocks noChangeShapeType="1"/>
          </p:cNvSpPr>
          <p:nvPr/>
        </p:nvSpPr>
        <p:spPr bwMode="auto">
          <a:xfrm>
            <a:off x="414020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6757" name="Text Box 21"/>
          <p:cNvSpPr txBox="1">
            <a:spLocks noChangeArrowheads="1"/>
          </p:cNvSpPr>
          <p:nvPr/>
        </p:nvSpPr>
        <p:spPr bwMode="auto">
          <a:xfrm>
            <a:off x="3059113" y="3068638"/>
            <a:ext cx="120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600" b="1">
                <a:solidFill>
                  <a:srgbClr val="000000"/>
                </a:solidFill>
              </a:rPr>
              <a:t>المقصود بالحكم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2036758" name="Text Box 22"/>
          <p:cNvSpPr txBox="1">
            <a:spLocks noChangeArrowheads="1"/>
          </p:cNvSpPr>
          <p:nvPr/>
        </p:nvSpPr>
        <p:spPr bwMode="auto">
          <a:xfrm>
            <a:off x="4427538" y="3068638"/>
            <a:ext cx="561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600" b="1">
                <a:solidFill>
                  <a:srgbClr val="000000"/>
                </a:solidFill>
              </a:rPr>
              <a:t>سبقت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2036759" name="Text Box 23"/>
          <p:cNvSpPr txBox="1">
            <a:spLocks noChangeArrowheads="1"/>
          </p:cNvSpPr>
          <p:nvPr/>
        </p:nvSpPr>
        <p:spPr bwMode="auto">
          <a:xfrm>
            <a:off x="3325813" y="4508500"/>
            <a:ext cx="3279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FF"/>
                </a:solidFill>
              </a:rPr>
              <a:t>3- أقلقني </a:t>
            </a:r>
            <a:r>
              <a:rPr lang="ar-SA" sz="3200" b="1">
                <a:solidFill>
                  <a:srgbClr val="FF0000"/>
                </a:solidFill>
              </a:rPr>
              <a:t>الصغيرُ بكاؤه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2036760" name="Line 24"/>
          <p:cNvSpPr>
            <a:spLocks noChangeShapeType="1"/>
          </p:cNvSpPr>
          <p:nvPr/>
        </p:nvSpPr>
        <p:spPr bwMode="auto">
          <a:xfrm>
            <a:off x="4860925" y="50133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6761" name="Line 25"/>
          <p:cNvSpPr>
            <a:spLocks noChangeShapeType="1"/>
          </p:cNvSpPr>
          <p:nvPr/>
        </p:nvSpPr>
        <p:spPr bwMode="auto">
          <a:xfrm>
            <a:off x="3708400" y="50133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6762" name="Line 26"/>
          <p:cNvSpPr>
            <a:spLocks noChangeShapeType="1"/>
          </p:cNvSpPr>
          <p:nvPr/>
        </p:nvSpPr>
        <p:spPr bwMode="auto">
          <a:xfrm flipH="1">
            <a:off x="3708400" y="56610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6763" name="Rectangle 27"/>
          <p:cNvSpPr>
            <a:spLocks noChangeArrowheads="1"/>
          </p:cNvSpPr>
          <p:nvPr/>
        </p:nvSpPr>
        <p:spPr bwMode="auto">
          <a:xfrm>
            <a:off x="468313" y="6021388"/>
            <a:ext cx="802798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FF0000"/>
                </a:solidFill>
              </a:rPr>
              <a:t>بكاؤه </a:t>
            </a:r>
            <a:r>
              <a:rPr lang="ar-SA" sz="2800" b="1">
                <a:solidFill>
                  <a:srgbClr val="000000"/>
                </a:solidFill>
              </a:rPr>
              <a:t>ليس جزءاً حقيقيّاً من </a:t>
            </a:r>
            <a:r>
              <a:rPr lang="ar-SA" sz="2800" b="1">
                <a:solidFill>
                  <a:srgbClr val="0000FF"/>
                </a:solidFill>
              </a:rPr>
              <a:t>المبدل منه</a:t>
            </a:r>
            <a:r>
              <a:rPr lang="ar-SA" sz="2800" b="1">
                <a:solidFill>
                  <a:srgbClr val="000000"/>
                </a:solidFill>
              </a:rPr>
              <a:t> بل اشتمل </a:t>
            </a:r>
            <a:r>
              <a:rPr lang="ar-SA" sz="2800" b="1">
                <a:solidFill>
                  <a:srgbClr val="0000FF"/>
                </a:solidFill>
              </a:rPr>
              <a:t>المبدل منه</a:t>
            </a:r>
            <a:r>
              <a:rPr lang="ar-SA" sz="2800" b="1">
                <a:solidFill>
                  <a:srgbClr val="000000"/>
                </a:solidFill>
              </a:rPr>
              <a:t> عليه</a:t>
            </a: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2036764" name="Line 28"/>
          <p:cNvSpPr>
            <a:spLocks noChangeShapeType="1"/>
          </p:cNvSpPr>
          <p:nvPr/>
        </p:nvSpPr>
        <p:spPr bwMode="auto">
          <a:xfrm>
            <a:off x="4284663" y="56610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6765" name="Text Box 29"/>
          <p:cNvSpPr txBox="1">
            <a:spLocks noChangeArrowheads="1"/>
          </p:cNvSpPr>
          <p:nvPr/>
        </p:nvSpPr>
        <p:spPr bwMode="auto">
          <a:xfrm>
            <a:off x="3203575" y="5013325"/>
            <a:ext cx="120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600" b="1">
                <a:solidFill>
                  <a:srgbClr val="000000"/>
                </a:solidFill>
              </a:rPr>
              <a:t>المقصود بالحكم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2036766" name="Text Box 30"/>
          <p:cNvSpPr txBox="1">
            <a:spLocks noChangeArrowheads="1"/>
          </p:cNvSpPr>
          <p:nvPr/>
        </p:nvSpPr>
        <p:spPr bwMode="auto">
          <a:xfrm>
            <a:off x="4572000" y="5013325"/>
            <a:ext cx="561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600" b="1">
                <a:solidFill>
                  <a:srgbClr val="000000"/>
                </a:solidFill>
              </a:rPr>
              <a:t>سبقت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2036768" name="AutoShape 32"/>
          <p:cNvSpPr>
            <a:spLocks noChangeArrowheads="1"/>
          </p:cNvSpPr>
          <p:nvPr/>
        </p:nvSpPr>
        <p:spPr bwMode="auto">
          <a:xfrm>
            <a:off x="7380288" y="1628775"/>
            <a:ext cx="1204912" cy="4730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2036769" name="Text Box 33"/>
          <p:cNvSpPr txBox="1">
            <a:spLocks noChangeArrowheads="1"/>
          </p:cNvSpPr>
          <p:nvPr/>
        </p:nvSpPr>
        <p:spPr bwMode="auto">
          <a:xfrm>
            <a:off x="7667625" y="1628775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FF"/>
                </a:solidFill>
              </a:rPr>
              <a:t>البدل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36770" name="AutoShape 34"/>
          <p:cNvSpPr>
            <a:spLocks noChangeArrowheads="1"/>
          </p:cNvSpPr>
          <p:nvPr/>
        </p:nvSpPr>
        <p:spPr bwMode="auto">
          <a:xfrm>
            <a:off x="7308850" y="3573463"/>
            <a:ext cx="1204913" cy="4730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2036771" name="Text Box 35"/>
          <p:cNvSpPr txBox="1">
            <a:spLocks noChangeArrowheads="1"/>
          </p:cNvSpPr>
          <p:nvPr/>
        </p:nvSpPr>
        <p:spPr bwMode="auto">
          <a:xfrm>
            <a:off x="7596188" y="3573463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FF"/>
                </a:solidFill>
              </a:rPr>
              <a:t>البدل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36772" name="AutoShape 36"/>
          <p:cNvSpPr>
            <a:spLocks noChangeArrowheads="1"/>
          </p:cNvSpPr>
          <p:nvPr/>
        </p:nvSpPr>
        <p:spPr bwMode="auto">
          <a:xfrm>
            <a:off x="7308850" y="5516563"/>
            <a:ext cx="1204913" cy="4730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2036773" name="Text Box 37"/>
          <p:cNvSpPr txBox="1">
            <a:spLocks noChangeArrowheads="1"/>
          </p:cNvSpPr>
          <p:nvPr/>
        </p:nvSpPr>
        <p:spPr bwMode="auto">
          <a:xfrm>
            <a:off x="7596188" y="5516563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FF"/>
                </a:solidFill>
              </a:rPr>
              <a:t>البدل</a:t>
            </a:r>
            <a:endParaRPr lang="en-US" sz="2400" b="1">
              <a:solidFill>
                <a:srgbClr val="0000FF"/>
              </a:solidFill>
            </a:endParaRPr>
          </a:p>
        </p:txBody>
      </p:sp>
      <p:pic>
        <p:nvPicPr>
          <p:cNvPr id="2036774" name="Picture 38" descr="رجوع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9788" y="6451600"/>
            <a:ext cx="684212" cy="406400"/>
          </a:xfrm>
          <a:prstGeom prst="rect">
            <a:avLst/>
          </a:prstGeom>
          <a:solidFill>
            <a:srgbClr val="0000FF"/>
          </a:solidFill>
        </p:spPr>
      </p:pic>
      <p:sp>
        <p:nvSpPr>
          <p:cNvPr id="39" name="عنصر نائب للتاريخ 3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D676-0F13-4FC1-90EE-8DB0E7C3633D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202510"/>
      </p:ext>
    </p:extLst>
  </p:cSld>
  <p:clrMapOvr>
    <a:masterClrMapping/>
  </p:clrMapOvr>
  <p:transition spd="med">
    <p:circl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3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36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36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36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36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36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36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03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36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36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36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36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36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6" dur="1000"/>
                                        <p:tgtEl>
                                          <p:spTgt spid="2036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9" dur="1000"/>
                                        <p:tgtEl>
                                          <p:spTgt spid="2036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36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036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036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036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036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036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036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036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4" dur="1000"/>
                                        <p:tgtEl>
                                          <p:spTgt spid="2036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7" dur="1000"/>
                                        <p:tgtEl>
                                          <p:spTgt spid="2036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036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2036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2036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2036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2036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2036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2036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2036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2" dur="1000"/>
                                        <p:tgtEl>
                                          <p:spTgt spid="2036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5" dur="1000"/>
                                        <p:tgtEl>
                                          <p:spTgt spid="2036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2036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2036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2036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6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6740" grpId="0" animBg="1"/>
      <p:bldP spid="2036741" grpId="0" animBg="1"/>
      <p:bldP spid="2036742" grpId="0"/>
      <p:bldP spid="2036743" grpId="0"/>
      <p:bldP spid="2036744" grpId="0" animBg="1"/>
      <p:bldP spid="2036745" grpId="0" animBg="1"/>
      <p:bldP spid="2036746" grpId="0" animBg="1"/>
      <p:bldP spid="2036747" grpId="0" animBg="1"/>
      <p:bldP spid="2036748" grpId="0" animBg="1"/>
      <p:bldP spid="2036749" grpId="0"/>
      <p:bldP spid="2036750" grpId="0"/>
      <p:bldP spid="2036751" grpId="0"/>
      <p:bldP spid="2036752" grpId="0" animBg="1"/>
      <p:bldP spid="2036753" grpId="0" animBg="1"/>
      <p:bldP spid="2036754" grpId="0" animBg="1"/>
      <p:bldP spid="2036755" grpId="0" animBg="1"/>
      <p:bldP spid="2036756" grpId="0" animBg="1"/>
      <p:bldP spid="2036757" grpId="0"/>
      <p:bldP spid="2036758" grpId="0"/>
      <p:bldP spid="2036759" grpId="0"/>
      <p:bldP spid="2036760" grpId="0" animBg="1"/>
      <p:bldP spid="2036761" grpId="0" animBg="1"/>
      <p:bldP spid="2036762" grpId="0" animBg="1"/>
      <p:bldP spid="2036763" grpId="0" animBg="1"/>
      <p:bldP spid="2036764" grpId="0" animBg="1"/>
      <p:bldP spid="2036765" grpId="0"/>
      <p:bldP spid="2036766" grpId="0"/>
      <p:bldP spid="2036768" grpId="0" animBg="1"/>
      <p:bldP spid="2036769" grpId="0"/>
      <p:bldP spid="2036770" grpId="0" animBg="1"/>
      <p:bldP spid="2036771" grpId="0"/>
      <p:bldP spid="2036772" grpId="0" animBg="1"/>
      <p:bldP spid="203677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A17A3-170B-4440-94AA-A64534529CA9}" type="slidenum">
              <a:rPr lang="ar-SA">
                <a:solidFill>
                  <a:srgbClr val="000000"/>
                </a:solidFill>
              </a:rPr>
              <a:pPr/>
              <a:t>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64" name="AutoShape 4"/>
          <p:cNvSpPr>
            <a:spLocks noChangeArrowheads="1"/>
          </p:cNvSpPr>
          <p:nvPr/>
        </p:nvSpPr>
        <p:spPr bwMode="auto">
          <a:xfrm>
            <a:off x="1116013" y="0"/>
            <a:ext cx="7218362" cy="765175"/>
          </a:xfrm>
          <a:prstGeom prst="horizontalScroll">
            <a:avLst>
              <a:gd name="adj" fmla="val 12500"/>
            </a:avLst>
          </a:prstGeom>
          <a:solidFill>
            <a:schemeClr val="folHlink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تعرَّفْ أنواعَ البدلِ من خلال الأمثلة السابقة وضعها في الجدول الآتي :</a:t>
            </a:r>
            <a:endParaRPr lang="en-US" sz="2400" b="1">
              <a:solidFill>
                <a:srgbClr val="0000FF"/>
              </a:solidFill>
            </a:endParaRPr>
          </a:p>
        </p:txBody>
      </p:sp>
      <p:graphicFrame>
        <p:nvGraphicFramePr>
          <p:cNvPr id="2037800" name="Group 40"/>
          <p:cNvGraphicFramePr>
            <a:graphicFrameLocks noGrp="1"/>
          </p:cNvGraphicFramePr>
          <p:nvPr/>
        </p:nvGraphicFramePr>
        <p:xfrm>
          <a:off x="250825" y="836613"/>
          <a:ext cx="8569325" cy="5364480"/>
        </p:xfrm>
        <a:graphic>
          <a:graphicData uri="http://schemas.openxmlformats.org/drawingml/2006/table">
            <a:tbl>
              <a:tblPr rtl="1"/>
              <a:tblGrid>
                <a:gridCol w="3600450"/>
                <a:gridCol w="2519362"/>
                <a:gridCol w="2449513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نوع البدل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المبدل منه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البدل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1572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بدل مطابق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 كل من كل )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الملكةُ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............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............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.............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شجرةُ الدُّر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...........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............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.............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</a:tr>
              <a:tr h="11557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بدل جزء من كل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 بعض من كل )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.............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.............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..............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.............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..............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...............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</a:tr>
              <a:tr h="11557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بدل اشتمال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...............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..............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..............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...............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...............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...............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</a:tr>
            </a:tbl>
          </a:graphicData>
        </a:graphic>
      </p:graphicFrame>
      <p:sp>
        <p:nvSpPr>
          <p:cNvPr id="2037801" name="AutoShape 41"/>
          <p:cNvSpPr>
            <a:spLocks noChangeArrowheads="1"/>
          </p:cNvSpPr>
          <p:nvPr/>
        </p:nvSpPr>
        <p:spPr bwMode="auto">
          <a:xfrm>
            <a:off x="2916238" y="1773238"/>
            <a:ext cx="1995487" cy="360362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السلطان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37802" name="AutoShape 42"/>
          <p:cNvSpPr>
            <a:spLocks noChangeArrowheads="1"/>
          </p:cNvSpPr>
          <p:nvPr/>
        </p:nvSpPr>
        <p:spPr bwMode="auto">
          <a:xfrm>
            <a:off x="2916238" y="2205038"/>
            <a:ext cx="2016125" cy="360362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السلطان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37803" name="AutoShape 43"/>
          <p:cNvSpPr>
            <a:spLocks noChangeArrowheads="1"/>
          </p:cNvSpPr>
          <p:nvPr/>
        </p:nvSpPr>
        <p:spPr bwMode="auto">
          <a:xfrm>
            <a:off x="2916238" y="2636838"/>
            <a:ext cx="2016125" cy="360362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الخليفة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37804" name="AutoShape 44"/>
          <p:cNvSpPr>
            <a:spLocks noChangeArrowheads="1"/>
          </p:cNvSpPr>
          <p:nvPr/>
        </p:nvSpPr>
        <p:spPr bwMode="auto">
          <a:xfrm flipH="1">
            <a:off x="468313" y="1773238"/>
            <a:ext cx="2016125" cy="360362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أيبك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37805" name="AutoShape 45"/>
          <p:cNvSpPr>
            <a:spLocks noChangeArrowheads="1"/>
          </p:cNvSpPr>
          <p:nvPr/>
        </p:nvSpPr>
        <p:spPr bwMode="auto">
          <a:xfrm>
            <a:off x="2916238" y="4149725"/>
            <a:ext cx="1995487" cy="360363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الوقتُ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37806" name="AutoShape 46"/>
          <p:cNvSpPr>
            <a:spLocks noChangeArrowheads="1"/>
          </p:cNvSpPr>
          <p:nvPr/>
        </p:nvSpPr>
        <p:spPr bwMode="auto">
          <a:xfrm>
            <a:off x="2916238" y="3716338"/>
            <a:ext cx="1995487" cy="360362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الضيوفُ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37807" name="AutoShape 47"/>
          <p:cNvSpPr>
            <a:spLocks noChangeArrowheads="1"/>
          </p:cNvSpPr>
          <p:nvPr/>
        </p:nvSpPr>
        <p:spPr bwMode="auto">
          <a:xfrm>
            <a:off x="2916238" y="3284538"/>
            <a:ext cx="1995487" cy="360362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الكتابَ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37808" name="AutoShape 48"/>
          <p:cNvSpPr>
            <a:spLocks noChangeArrowheads="1"/>
          </p:cNvSpPr>
          <p:nvPr/>
        </p:nvSpPr>
        <p:spPr bwMode="auto">
          <a:xfrm>
            <a:off x="2916238" y="5661025"/>
            <a:ext cx="1995487" cy="360363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الصغيرُ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37809" name="AutoShape 49"/>
          <p:cNvSpPr>
            <a:spLocks noChangeArrowheads="1"/>
          </p:cNvSpPr>
          <p:nvPr/>
        </p:nvSpPr>
        <p:spPr bwMode="auto">
          <a:xfrm>
            <a:off x="2916238" y="5229225"/>
            <a:ext cx="1995487" cy="360363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الطلابُ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37810" name="AutoShape 50"/>
          <p:cNvSpPr>
            <a:spLocks noChangeArrowheads="1"/>
          </p:cNvSpPr>
          <p:nvPr/>
        </p:nvSpPr>
        <p:spPr bwMode="auto">
          <a:xfrm>
            <a:off x="2916238" y="4797425"/>
            <a:ext cx="1995487" cy="360363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أخوكَ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37811" name="AutoShape 51"/>
          <p:cNvSpPr>
            <a:spLocks noChangeArrowheads="1"/>
          </p:cNvSpPr>
          <p:nvPr/>
        </p:nvSpPr>
        <p:spPr bwMode="auto">
          <a:xfrm flipH="1">
            <a:off x="468313" y="4149725"/>
            <a:ext cx="2016125" cy="360363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أكثرُه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37812" name="AutoShape 52"/>
          <p:cNvSpPr>
            <a:spLocks noChangeArrowheads="1"/>
          </p:cNvSpPr>
          <p:nvPr/>
        </p:nvSpPr>
        <p:spPr bwMode="auto">
          <a:xfrm flipH="1">
            <a:off x="468313" y="3716338"/>
            <a:ext cx="2016125" cy="360362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بعضُهم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37813" name="AutoShape 53"/>
          <p:cNvSpPr>
            <a:spLocks noChangeArrowheads="1"/>
          </p:cNvSpPr>
          <p:nvPr/>
        </p:nvSpPr>
        <p:spPr bwMode="auto">
          <a:xfrm flipH="1">
            <a:off x="468313" y="3284538"/>
            <a:ext cx="2016125" cy="360362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نصفَه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37814" name="AutoShape 54"/>
          <p:cNvSpPr>
            <a:spLocks noChangeArrowheads="1"/>
          </p:cNvSpPr>
          <p:nvPr/>
        </p:nvSpPr>
        <p:spPr bwMode="auto">
          <a:xfrm flipH="1">
            <a:off x="468313" y="5661025"/>
            <a:ext cx="2016125" cy="360363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بكاؤهُ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37815" name="AutoShape 55"/>
          <p:cNvSpPr>
            <a:spLocks noChangeArrowheads="1"/>
          </p:cNvSpPr>
          <p:nvPr/>
        </p:nvSpPr>
        <p:spPr bwMode="auto">
          <a:xfrm flipH="1">
            <a:off x="468313" y="5229225"/>
            <a:ext cx="2016125" cy="360363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إقبالٌهم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37816" name="AutoShape 56"/>
          <p:cNvSpPr>
            <a:spLocks noChangeArrowheads="1"/>
          </p:cNvSpPr>
          <p:nvPr/>
        </p:nvSpPr>
        <p:spPr bwMode="auto">
          <a:xfrm flipH="1">
            <a:off x="468313" y="4797425"/>
            <a:ext cx="2016125" cy="360363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شجاعتُه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37817" name="AutoShape 57"/>
          <p:cNvSpPr>
            <a:spLocks noChangeArrowheads="1"/>
          </p:cNvSpPr>
          <p:nvPr/>
        </p:nvSpPr>
        <p:spPr bwMode="auto">
          <a:xfrm flipH="1">
            <a:off x="468313" y="2205038"/>
            <a:ext cx="2016125" cy="360362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بيبرس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37818" name="AutoShape 58"/>
          <p:cNvSpPr>
            <a:spLocks noChangeArrowheads="1"/>
          </p:cNvSpPr>
          <p:nvPr/>
        </p:nvSpPr>
        <p:spPr bwMode="auto">
          <a:xfrm flipH="1">
            <a:off x="468313" y="2636838"/>
            <a:ext cx="2016125" cy="360362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عليٌّ</a:t>
            </a:r>
            <a:endParaRPr lang="en-US" sz="2800" b="1">
              <a:solidFill>
                <a:srgbClr val="0000FF"/>
              </a:solidFill>
            </a:endParaRPr>
          </a:p>
        </p:txBody>
      </p:sp>
      <p:pic>
        <p:nvPicPr>
          <p:cNvPr id="2037819" name="Picture 59" descr="رجوع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1013" y="6237288"/>
            <a:ext cx="1042987" cy="620712"/>
          </a:xfrm>
          <a:prstGeom prst="rect">
            <a:avLst/>
          </a:prstGeom>
          <a:solidFill>
            <a:srgbClr val="0000FF"/>
          </a:solidFill>
        </p:spPr>
      </p:pic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481E-76DD-44E9-8B14-DD5D29A9AAC6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397276"/>
      </p:ext>
    </p:extLst>
  </p:cSld>
  <p:clrMapOvr>
    <a:masterClrMapping/>
  </p:clrMapOvr>
  <p:transition spd="med">
    <p:circl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37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37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7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37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7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5" dur="500"/>
                                        <p:tgtEl>
                                          <p:spTgt spid="2037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500"/>
                                        <p:tgtEl>
                                          <p:spTgt spid="2037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500"/>
                                        <p:tgtEl>
                                          <p:spTgt spid="2037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0" dur="500"/>
                                        <p:tgtEl>
                                          <p:spTgt spid="2037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5" dur="500"/>
                                        <p:tgtEl>
                                          <p:spTgt spid="2037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0" dur="500"/>
                                        <p:tgtEl>
                                          <p:spTgt spid="2037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5" dur="500"/>
                                        <p:tgtEl>
                                          <p:spTgt spid="2037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0" dur="500"/>
                                        <p:tgtEl>
                                          <p:spTgt spid="2037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5" dur="500"/>
                                        <p:tgtEl>
                                          <p:spTgt spid="2037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0" dur="500"/>
                                        <p:tgtEl>
                                          <p:spTgt spid="2037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5" dur="500"/>
                                        <p:tgtEl>
                                          <p:spTgt spid="2037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0" dur="500"/>
                                        <p:tgtEl>
                                          <p:spTgt spid="2037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5" dur="500"/>
                                        <p:tgtEl>
                                          <p:spTgt spid="203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0" dur="500"/>
                                        <p:tgtEl>
                                          <p:spTgt spid="2037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95" dur="500"/>
                                        <p:tgtEl>
                                          <p:spTgt spid="2037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0" dur="500"/>
                                        <p:tgtEl>
                                          <p:spTgt spid="2037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05" dur="500"/>
                                        <p:tgtEl>
                                          <p:spTgt spid="2037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0" dur="500"/>
                                        <p:tgtEl>
                                          <p:spTgt spid="2037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64" grpId="0" animBg="1"/>
      <p:bldP spid="2037801" grpId="0" animBg="1"/>
      <p:bldP spid="2037802" grpId="0" animBg="1"/>
      <p:bldP spid="2037803" grpId="0" animBg="1"/>
      <p:bldP spid="2037804" grpId="0" animBg="1"/>
      <p:bldP spid="2037805" grpId="0" animBg="1"/>
      <p:bldP spid="2037806" grpId="0" animBg="1"/>
      <p:bldP spid="2037807" grpId="0" animBg="1"/>
      <p:bldP spid="2037808" grpId="0" animBg="1"/>
      <p:bldP spid="2037809" grpId="0" animBg="1"/>
      <p:bldP spid="2037810" grpId="0" animBg="1"/>
      <p:bldP spid="2037811" grpId="0" animBg="1"/>
      <p:bldP spid="2037812" grpId="0" animBg="1"/>
      <p:bldP spid="2037813" grpId="0" animBg="1"/>
      <p:bldP spid="2037814" grpId="0" animBg="1"/>
      <p:bldP spid="2037815" grpId="0" animBg="1"/>
      <p:bldP spid="2037816" grpId="0" animBg="1"/>
      <p:bldP spid="2037817" grpId="0" animBg="1"/>
      <p:bldP spid="20378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87A0-820A-4796-9054-2EDB795A989B}" type="slidenum">
              <a:rPr lang="ar-SA">
                <a:solidFill>
                  <a:srgbClr val="000000"/>
                </a:solidFill>
              </a:rPr>
              <a:pPr/>
              <a:t>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8788" name="AutoShape 4"/>
          <p:cNvSpPr>
            <a:spLocks noChangeArrowheads="1"/>
          </p:cNvSpPr>
          <p:nvPr/>
        </p:nvSpPr>
        <p:spPr bwMode="auto">
          <a:xfrm>
            <a:off x="395288" y="0"/>
            <a:ext cx="8208962" cy="1125538"/>
          </a:xfrm>
          <a:prstGeom prst="horizontalScroll">
            <a:avLst>
              <a:gd name="adj" fmla="val 12500"/>
            </a:avLst>
          </a:prstGeom>
          <a:solidFill>
            <a:schemeClr val="folHlink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عد إلى الأمثلة مرة أخرى وميّز البدل الذي يتصل به ضمير يعود على المبدل منه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والبدل الذي لا يتصل به ضميرٌ </a:t>
            </a:r>
            <a:endParaRPr lang="en-US" sz="2400" b="1">
              <a:solidFill>
                <a:srgbClr val="0000FF"/>
              </a:solidFill>
            </a:endParaRPr>
          </a:p>
        </p:txBody>
      </p:sp>
      <p:graphicFrame>
        <p:nvGraphicFramePr>
          <p:cNvPr id="2038864" name="Group 80"/>
          <p:cNvGraphicFramePr>
            <a:graphicFrameLocks noGrp="1"/>
          </p:cNvGraphicFramePr>
          <p:nvPr/>
        </p:nvGraphicFramePr>
        <p:xfrm>
          <a:off x="1403350" y="1052513"/>
          <a:ext cx="6265863" cy="5486400"/>
        </p:xfrm>
        <a:graphic>
          <a:graphicData uri="http://schemas.openxmlformats.org/drawingml/2006/table">
            <a:tbl>
              <a:tblPr rtl="1"/>
              <a:tblGrid>
                <a:gridCol w="2087563"/>
                <a:gridCol w="2089150"/>
                <a:gridCol w="208915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البدل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هل اتصل به ضمير؟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هل يطابق المبدل منه في الإفراد والتثنية والجمع والتذكير والتأنيث؟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شجرة الدُّر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أيبك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بيبرس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عليّ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نصفه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بعضهم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أكثره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شجاعته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إقبالهم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بكاؤه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</a:tbl>
          </a:graphicData>
        </a:graphic>
      </p:graphicFrame>
      <p:sp>
        <p:nvSpPr>
          <p:cNvPr id="2038865" name="Text Box 81"/>
          <p:cNvSpPr txBox="1">
            <a:spLocks noChangeArrowheads="1"/>
          </p:cNvSpPr>
          <p:nvPr/>
        </p:nvSpPr>
        <p:spPr bwMode="auto">
          <a:xfrm>
            <a:off x="4284663" y="1844675"/>
            <a:ext cx="43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000" b="1">
                <a:solidFill>
                  <a:srgbClr val="000000"/>
                </a:solidFill>
              </a:rPr>
              <a:t>لا</a:t>
            </a:r>
            <a:endParaRPr lang="en-US" sz="4000" b="1">
              <a:solidFill>
                <a:srgbClr val="000000"/>
              </a:solidFill>
            </a:endParaRPr>
          </a:p>
        </p:txBody>
      </p:sp>
      <p:sp>
        <p:nvSpPr>
          <p:cNvPr id="2038866" name="Text Box 82"/>
          <p:cNvSpPr txBox="1">
            <a:spLocks noChangeArrowheads="1"/>
          </p:cNvSpPr>
          <p:nvPr/>
        </p:nvSpPr>
        <p:spPr bwMode="auto">
          <a:xfrm>
            <a:off x="1547813" y="1844675"/>
            <a:ext cx="1792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00"/>
                </a:solidFill>
              </a:rPr>
              <a:t>نعم </a:t>
            </a:r>
            <a:r>
              <a:rPr lang="ar-SA" sz="2400" b="1">
                <a:solidFill>
                  <a:srgbClr val="FF0000"/>
                </a:solidFill>
              </a:rPr>
              <a:t>مفرد مؤنث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2038867" name="Text Box 83"/>
          <p:cNvSpPr txBox="1">
            <a:spLocks noChangeArrowheads="1"/>
          </p:cNvSpPr>
          <p:nvPr/>
        </p:nvSpPr>
        <p:spPr bwMode="auto">
          <a:xfrm>
            <a:off x="4284663" y="2349500"/>
            <a:ext cx="43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000" b="1">
                <a:solidFill>
                  <a:srgbClr val="000000"/>
                </a:solidFill>
              </a:rPr>
              <a:t>لا</a:t>
            </a:r>
            <a:endParaRPr lang="en-US" sz="4000" b="1">
              <a:solidFill>
                <a:srgbClr val="000000"/>
              </a:solidFill>
            </a:endParaRPr>
          </a:p>
        </p:txBody>
      </p:sp>
      <p:sp>
        <p:nvSpPr>
          <p:cNvPr id="2038868" name="Text Box 84"/>
          <p:cNvSpPr txBox="1">
            <a:spLocks noChangeArrowheads="1"/>
          </p:cNvSpPr>
          <p:nvPr/>
        </p:nvSpPr>
        <p:spPr bwMode="auto">
          <a:xfrm>
            <a:off x="1584325" y="2349500"/>
            <a:ext cx="17192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00"/>
                </a:solidFill>
              </a:rPr>
              <a:t>نعم </a:t>
            </a:r>
            <a:r>
              <a:rPr lang="ar-SA" sz="2400" b="1">
                <a:solidFill>
                  <a:srgbClr val="FF0000"/>
                </a:solidFill>
              </a:rPr>
              <a:t>مفرد مذكر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2038869" name="Text Box 85"/>
          <p:cNvSpPr txBox="1">
            <a:spLocks noChangeArrowheads="1"/>
          </p:cNvSpPr>
          <p:nvPr/>
        </p:nvSpPr>
        <p:spPr bwMode="auto">
          <a:xfrm>
            <a:off x="4284663" y="2781300"/>
            <a:ext cx="43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000" b="1">
                <a:solidFill>
                  <a:srgbClr val="000000"/>
                </a:solidFill>
              </a:rPr>
              <a:t>لا</a:t>
            </a:r>
            <a:endParaRPr lang="en-US" sz="4000" b="1">
              <a:solidFill>
                <a:srgbClr val="000000"/>
              </a:solidFill>
            </a:endParaRPr>
          </a:p>
        </p:txBody>
      </p:sp>
      <p:sp>
        <p:nvSpPr>
          <p:cNvPr id="2038870" name="Text Box 86"/>
          <p:cNvSpPr txBox="1">
            <a:spLocks noChangeArrowheads="1"/>
          </p:cNvSpPr>
          <p:nvPr/>
        </p:nvSpPr>
        <p:spPr bwMode="auto">
          <a:xfrm>
            <a:off x="1563688" y="2781300"/>
            <a:ext cx="18319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00"/>
                </a:solidFill>
              </a:rPr>
              <a:t> نعم </a:t>
            </a:r>
            <a:r>
              <a:rPr lang="ar-SA" sz="2400" b="1">
                <a:solidFill>
                  <a:srgbClr val="FF0000"/>
                </a:solidFill>
              </a:rPr>
              <a:t>مفرد مذكر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2038871" name="Text Box 87"/>
          <p:cNvSpPr txBox="1">
            <a:spLocks noChangeArrowheads="1"/>
          </p:cNvSpPr>
          <p:nvPr/>
        </p:nvSpPr>
        <p:spPr bwMode="auto">
          <a:xfrm>
            <a:off x="4284663" y="3213100"/>
            <a:ext cx="43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000" b="1">
                <a:solidFill>
                  <a:srgbClr val="000000"/>
                </a:solidFill>
              </a:rPr>
              <a:t>لا</a:t>
            </a:r>
            <a:endParaRPr lang="en-US" sz="4000" b="1">
              <a:solidFill>
                <a:srgbClr val="000000"/>
              </a:solidFill>
            </a:endParaRPr>
          </a:p>
        </p:txBody>
      </p:sp>
      <p:sp>
        <p:nvSpPr>
          <p:cNvPr id="2038872" name="Text Box 88"/>
          <p:cNvSpPr txBox="1">
            <a:spLocks noChangeArrowheads="1"/>
          </p:cNvSpPr>
          <p:nvPr/>
        </p:nvSpPr>
        <p:spPr bwMode="auto">
          <a:xfrm>
            <a:off x="1547813" y="3213100"/>
            <a:ext cx="18319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00"/>
                </a:solidFill>
              </a:rPr>
              <a:t> نعم </a:t>
            </a:r>
            <a:r>
              <a:rPr lang="ar-SA" sz="2400" b="1">
                <a:solidFill>
                  <a:srgbClr val="FF0000"/>
                </a:solidFill>
              </a:rPr>
              <a:t>مفرد مذكر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2038873" name="Text Box 89"/>
          <p:cNvSpPr txBox="1">
            <a:spLocks noChangeArrowheads="1"/>
          </p:cNvSpPr>
          <p:nvPr/>
        </p:nvSpPr>
        <p:spPr bwMode="auto">
          <a:xfrm>
            <a:off x="3863975" y="3644900"/>
            <a:ext cx="1238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000" b="1">
                <a:solidFill>
                  <a:srgbClr val="000000"/>
                </a:solidFill>
              </a:rPr>
              <a:t>نعم </a:t>
            </a:r>
            <a:r>
              <a:rPr lang="ar-SA" sz="2000" b="1">
                <a:solidFill>
                  <a:srgbClr val="FF0000"/>
                </a:solidFill>
              </a:rPr>
              <a:t>الهاء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2038874" name="Text Box 90"/>
          <p:cNvSpPr txBox="1">
            <a:spLocks noChangeArrowheads="1"/>
          </p:cNvSpPr>
          <p:nvPr/>
        </p:nvSpPr>
        <p:spPr bwMode="auto">
          <a:xfrm>
            <a:off x="1547813" y="3644900"/>
            <a:ext cx="18319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00"/>
                </a:solidFill>
              </a:rPr>
              <a:t> نعم </a:t>
            </a:r>
            <a:r>
              <a:rPr lang="ar-SA" sz="2400" b="1">
                <a:solidFill>
                  <a:srgbClr val="FF0000"/>
                </a:solidFill>
              </a:rPr>
              <a:t>مفرد مذكر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2038875" name="Text Box 91"/>
          <p:cNvSpPr txBox="1">
            <a:spLocks noChangeArrowheads="1"/>
          </p:cNvSpPr>
          <p:nvPr/>
        </p:nvSpPr>
        <p:spPr bwMode="auto">
          <a:xfrm>
            <a:off x="3995738" y="4076700"/>
            <a:ext cx="1123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000" b="1">
                <a:solidFill>
                  <a:srgbClr val="000000"/>
                </a:solidFill>
              </a:rPr>
              <a:t>نعم </a:t>
            </a:r>
            <a:r>
              <a:rPr lang="ar-SA" sz="2800" b="1">
                <a:solidFill>
                  <a:srgbClr val="FF0000"/>
                </a:solidFill>
              </a:rPr>
              <a:t>هم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038876" name="Text Box 92"/>
          <p:cNvSpPr txBox="1">
            <a:spLocks noChangeArrowheads="1"/>
          </p:cNvSpPr>
          <p:nvPr/>
        </p:nvSpPr>
        <p:spPr bwMode="auto">
          <a:xfrm>
            <a:off x="1476375" y="4149725"/>
            <a:ext cx="1981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00"/>
                </a:solidFill>
              </a:rPr>
              <a:t> نعم </a:t>
            </a:r>
            <a:r>
              <a:rPr lang="ar-SA" sz="2400" b="1">
                <a:solidFill>
                  <a:srgbClr val="FF0000"/>
                </a:solidFill>
              </a:rPr>
              <a:t>جمع ، مذكر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2038877" name="Text Box 93"/>
          <p:cNvSpPr txBox="1">
            <a:spLocks noChangeArrowheads="1"/>
          </p:cNvSpPr>
          <p:nvPr/>
        </p:nvSpPr>
        <p:spPr bwMode="auto">
          <a:xfrm>
            <a:off x="3851275" y="4508500"/>
            <a:ext cx="1238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000" b="1">
                <a:solidFill>
                  <a:srgbClr val="000000"/>
                </a:solidFill>
              </a:rPr>
              <a:t>نعم </a:t>
            </a:r>
            <a:r>
              <a:rPr lang="ar-SA" sz="2000" b="1">
                <a:solidFill>
                  <a:srgbClr val="FF0000"/>
                </a:solidFill>
              </a:rPr>
              <a:t>الهاء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2038878" name="Text Box 94"/>
          <p:cNvSpPr txBox="1">
            <a:spLocks noChangeArrowheads="1"/>
          </p:cNvSpPr>
          <p:nvPr/>
        </p:nvSpPr>
        <p:spPr bwMode="auto">
          <a:xfrm>
            <a:off x="1547813" y="4581525"/>
            <a:ext cx="18319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00"/>
                </a:solidFill>
              </a:rPr>
              <a:t> نعم </a:t>
            </a:r>
            <a:r>
              <a:rPr lang="ar-SA" sz="2400" b="1">
                <a:solidFill>
                  <a:srgbClr val="FF0000"/>
                </a:solidFill>
              </a:rPr>
              <a:t>مفرد مذكر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2038879" name="Text Box 95"/>
          <p:cNvSpPr txBox="1">
            <a:spLocks noChangeArrowheads="1"/>
          </p:cNvSpPr>
          <p:nvPr/>
        </p:nvSpPr>
        <p:spPr bwMode="auto">
          <a:xfrm>
            <a:off x="3851275" y="5013325"/>
            <a:ext cx="1238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000" b="1">
                <a:solidFill>
                  <a:srgbClr val="000000"/>
                </a:solidFill>
              </a:rPr>
              <a:t>نعم </a:t>
            </a:r>
            <a:r>
              <a:rPr lang="ar-SA" sz="2000" b="1">
                <a:solidFill>
                  <a:srgbClr val="FF0000"/>
                </a:solidFill>
              </a:rPr>
              <a:t>الهاء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2038880" name="Text Box 96"/>
          <p:cNvSpPr txBox="1">
            <a:spLocks noChangeArrowheads="1"/>
          </p:cNvSpPr>
          <p:nvPr/>
        </p:nvSpPr>
        <p:spPr bwMode="auto">
          <a:xfrm>
            <a:off x="1476375" y="5013325"/>
            <a:ext cx="18319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00"/>
                </a:solidFill>
              </a:rPr>
              <a:t> نعم </a:t>
            </a:r>
            <a:r>
              <a:rPr lang="ar-SA" sz="2400" b="1">
                <a:solidFill>
                  <a:srgbClr val="FF0000"/>
                </a:solidFill>
              </a:rPr>
              <a:t>مفرد مذكر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2038881" name="Text Box 97"/>
          <p:cNvSpPr txBox="1">
            <a:spLocks noChangeArrowheads="1"/>
          </p:cNvSpPr>
          <p:nvPr/>
        </p:nvSpPr>
        <p:spPr bwMode="auto">
          <a:xfrm>
            <a:off x="3995738" y="5445125"/>
            <a:ext cx="1123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000" b="1">
                <a:solidFill>
                  <a:srgbClr val="000000"/>
                </a:solidFill>
              </a:rPr>
              <a:t>نعم </a:t>
            </a:r>
            <a:r>
              <a:rPr lang="ar-SA" sz="2800" b="1">
                <a:solidFill>
                  <a:srgbClr val="FF0000"/>
                </a:solidFill>
              </a:rPr>
              <a:t>هم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038882" name="Text Box 98"/>
          <p:cNvSpPr txBox="1">
            <a:spLocks noChangeArrowheads="1"/>
          </p:cNvSpPr>
          <p:nvPr/>
        </p:nvSpPr>
        <p:spPr bwMode="auto">
          <a:xfrm>
            <a:off x="1403350" y="5516563"/>
            <a:ext cx="1981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00"/>
                </a:solidFill>
              </a:rPr>
              <a:t> نعم </a:t>
            </a:r>
            <a:r>
              <a:rPr lang="ar-SA" sz="2400" b="1">
                <a:solidFill>
                  <a:srgbClr val="FF0000"/>
                </a:solidFill>
              </a:rPr>
              <a:t>جمع ، مذكر</a:t>
            </a:r>
            <a:endParaRPr lang="en-US" sz="4400" b="1">
              <a:solidFill>
                <a:srgbClr val="FF0000"/>
              </a:solidFill>
            </a:endParaRPr>
          </a:p>
        </p:txBody>
      </p:sp>
      <p:sp>
        <p:nvSpPr>
          <p:cNvPr id="2038883" name="Text Box 99"/>
          <p:cNvSpPr txBox="1">
            <a:spLocks noChangeArrowheads="1"/>
          </p:cNvSpPr>
          <p:nvPr/>
        </p:nvSpPr>
        <p:spPr bwMode="auto">
          <a:xfrm>
            <a:off x="3924300" y="5876925"/>
            <a:ext cx="1238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000" b="1">
                <a:solidFill>
                  <a:srgbClr val="000000"/>
                </a:solidFill>
              </a:rPr>
              <a:t>نعم </a:t>
            </a:r>
            <a:r>
              <a:rPr lang="ar-SA" sz="2000" b="1">
                <a:solidFill>
                  <a:srgbClr val="FF0000"/>
                </a:solidFill>
              </a:rPr>
              <a:t>الهاء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2038884" name="Text Box 100"/>
          <p:cNvSpPr txBox="1">
            <a:spLocks noChangeArrowheads="1"/>
          </p:cNvSpPr>
          <p:nvPr/>
        </p:nvSpPr>
        <p:spPr bwMode="auto">
          <a:xfrm>
            <a:off x="1547813" y="5949950"/>
            <a:ext cx="18319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00"/>
                </a:solidFill>
              </a:rPr>
              <a:t> نعم </a:t>
            </a:r>
            <a:r>
              <a:rPr lang="ar-SA" sz="2400" b="1">
                <a:solidFill>
                  <a:srgbClr val="FF0000"/>
                </a:solidFill>
              </a:rPr>
              <a:t>مفرد مذكر</a:t>
            </a:r>
            <a:endParaRPr lang="en-US" sz="4400" b="1">
              <a:solidFill>
                <a:srgbClr val="FF0000"/>
              </a:solidFill>
            </a:endParaRPr>
          </a:p>
        </p:txBody>
      </p:sp>
      <p:pic>
        <p:nvPicPr>
          <p:cNvPr id="2038885" name="Picture 101" descr="رجوع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1013" y="6237288"/>
            <a:ext cx="1042987" cy="620712"/>
          </a:xfrm>
          <a:prstGeom prst="rect">
            <a:avLst/>
          </a:prstGeom>
          <a:solidFill>
            <a:srgbClr val="0000FF"/>
          </a:solidFill>
        </p:spPr>
      </p:pic>
      <p:sp>
        <p:nvSpPr>
          <p:cNvPr id="27" name="عنصر نائب للتاريخ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133D-5CAF-4558-B9B6-241170E6394D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563345"/>
      </p:ext>
    </p:extLst>
  </p:cSld>
  <p:clrMapOvr>
    <a:masterClrMapping/>
  </p:clrMapOvr>
  <p:transition spd="med">
    <p:circl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38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38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8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38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8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8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38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8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38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38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38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38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8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38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8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38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38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38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38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8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38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8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38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38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38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38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88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0388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8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038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038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038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038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88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0388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8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038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038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038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038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8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038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8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038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038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038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038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8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038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8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038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038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038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038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8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038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8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038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2038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2038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038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88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20388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8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2038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2038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2038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2038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8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2038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8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2038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2038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2038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2038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8788" grpId="0" animBg="1"/>
      <p:bldP spid="2038865" grpId="0"/>
      <p:bldP spid="2038866" grpId="0"/>
      <p:bldP spid="2038867" grpId="0"/>
      <p:bldP spid="2038868" grpId="0"/>
      <p:bldP spid="2038869" grpId="0"/>
      <p:bldP spid="2038870" grpId="0"/>
      <p:bldP spid="2038871" grpId="0"/>
      <p:bldP spid="2038872" grpId="0"/>
      <p:bldP spid="2038873" grpId="0"/>
      <p:bldP spid="2038874" grpId="0"/>
      <p:bldP spid="2038875" grpId="0"/>
      <p:bldP spid="2038876" grpId="0"/>
      <p:bldP spid="2038877" grpId="0"/>
      <p:bldP spid="2038878" grpId="0"/>
      <p:bldP spid="2038879" grpId="0"/>
      <p:bldP spid="2038880" grpId="0"/>
      <p:bldP spid="2038881" grpId="0"/>
      <p:bldP spid="2038882" grpId="0"/>
      <p:bldP spid="2038883" grpId="0"/>
      <p:bldP spid="203888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0B65-FF0E-4A90-B357-5C7D5DD0C783}" type="slidenum">
              <a:rPr lang="ar-SA">
                <a:solidFill>
                  <a:srgbClr val="000000"/>
                </a:solidFill>
              </a:rPr>
              <a:pPr/>
              <a:t>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9826" name="AutoShape 18"/>
          <p:cNvSpPr>
            <a:spLocks noChangeArrowheads="1"/>
          </p:cNvSpPr>
          <p:nvPr/>
        </p:nvSpPr>
        <p:spPr bwMode="auto">
          <a:xfrm rot="5400000" flipV="1">
            <a:off x="5005388" y="5084762"/>
            <a:ext cx="876300" cy="733425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CC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9825" name="AutoShape 17"/>
          <p:cNvSpPr>
            <a:spLocks noChangeArrowheads="1"/>
          </p:cNvSpPr>
          <p:nvPr/>
        </p:nvSpPr>
        <p:spPr bwMode="auto">
          <a:xfrm rot="16200000">
            <a:off x="4975225" y="3962400"/>
            <a:ext cx="936625" cy="733425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CC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9812" name="AutoShape 4"/>
          <p:cNvSpPr>
            <a:spLocks noChangeArrowheads="1"/>
          </p:cNvSpPr>
          <p:nvPr/>
        </p:nvSpPr>
        <p:spPr bwMode="auto">
          <a:xfrm>
            <a:off x="971550" y="0"/>
            <a:ext cx="7218363" cy="765175"/>
          </a:xfrm>
          <a:prstGeom prst="horizontalScroll">
            <a:avLst>
              <a:gd name="adj" fmla="val 12500"/>
            </a:avLst>
          </a:prstGeom>
          <a:solidFill>
            <a:schemeClr val="folHlink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FF"/>
                </a:solidFill>
              </a:rPr>
              <a:t>يمكنك الآن أن تستنتجَ أنَّ :</a:t>
            </a: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2039813" name="Text Box 5"/>
          <p:cNvSpPr txBox="1">
            <a:spLocks noChangeArrowheads="1"/>
          </p:cNvSpPr>
          <p:nvPr/>
        </p:nvSpPr>
        <p:spPr bwMode="auto">
          <a:xfrm>
            <a:off x="179388" y="908050"/>
            <a:ext cx="8766175" cy="2354263"/>
          </a:xfrm>
          <a:prstGeom prst="rect">
            <a:avLst/>
          </a:prstGeom>
          <a:solidFill>
            <a:srgbClr val="FFCC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بدل .....................................وبدل ....................................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2400" b="1">
              <a:solidFill>
                <a:srgbClr val="000000"/>
              </a:solidFill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يحتاجان إلى ضمير يعودُ على المبدل منه ويطابقُه (</a:t>
            </a:r>
            <a:r>
              <a:rPr lang="ar-SA" sz="2800" b="1">
                <a:solidFill>
                  <a:srgbClr val="0000FF"/>
                </a:solidFill>
              </a:rPr>
              <a:t>أي</a:t>
            </a:r>
            <a:r>
              <a:rPr lang="ar-SA" sz="2400" b="1">
                <a:solidFill>
                  <a:srgbClr val="000000"/>
                </a:solidFill>
              </a:rPr>
              <a:t> </a:t>
            </a:r>
            <a:r>
              <a:rPr lang="ar-SA" sz="2400" b="1">
                <a:solidFill>
                  <a:srgbClr val="0000FF"/>
                </a:solidFill>
              </a:rPr>
              <a:t>الضميرُ يطابقُ المبدلَ منه</a:t>
            </a:r>
            <a:r>
              <a:rPr lang="ar-SA" sz="2400" b="1">
                <a:solidFill>
                  <a:srgbClr val="000000"/>
                </a:solidFill>
              </a:rPr>
              <a:t>)  في :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2400" b="1">
              <a:solidFill>
                <a:srgbClr val="000000"/>
              </a:solidFill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...................و...................و....................و...................و................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39814" name="AutoShape 6"/>
          <p:cNvSpPr>
            <a:spLocks noChangeArrowheads="1"/>
          </p:cNvSpPr>
          <p:nvPr/>
        </p:nvSpPr>
        <p:spPr bwMode="auto">
          <a:xfrm>
            <a:off x="5364163" y="908050"/>
            <a:ext cx="2786062" cy="431800"/>
          </a:xfrm>
          <a:prstGeom prst="star8">
            <a:avLst>
              <a:gd name="adj" fmla="val 38250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جزء من كل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39815" name="AutoShape 7"/>
          <p:cNvSpPr>
            <a:spLocks noChangeArrowheads="1"/>
          </p:cNvSpPr>
          <p:nvPr/>
        </p:nvSpPr>
        <p:spPr bwMode="auto">
          <a:xfrm>
            <a:off x="1692275" y="908050"/>
            <a:ext cx="2786063" cy="431800"/>
          </a:xfrm>
          <a:prstGeom prst="star8">
            <a:avLst>
              <a:gd name="adj" fmla="val 38250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اشتمال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39816" name="AutoShape 8"/>
          <p:cNvSpPr>
            <a:spLocks noChangeArrowheads="1"/>
          </p:cNvSpPr>
          <p:nvPr/>
        </p:nvSpPr>
        <p:spPr bwMode="auto">
          <a:xfrm>
            <a:off x="7380288" y="2420938"/>
            <a:ext cx="1490662" cy="431800"/>
          </a:xfrm>
          <a:prstGeom prst="star8">
            <a:avLst>
              <a:gd name="adj" fmla="val 38250"/>
            </a:avLst>
          </a:prstGeom>
          <a:solidFill>
            <a:srgbClr val="FFFF7D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990000"/>
                </a:solidFill>
              </a:rPr>
              <a:t>التذكير</a:t>
            </a:r>
            <a:endParaRPr lang="en-US" sz="2400" b="1">
              <a:solidFill>
                <a:srgbClr val="990000"/>
              </a:solidFill>
            </a:endParaRPr>
          </a:p>
        </p:txBody>
      </p:sp>
      <p:sp>
        <p:nvSpPr>
          <p:cNvPr id="2039817" name="AutoShape 9"/>
          <p:cNvSpPr>
            <a:spLocks noChangeArrowheads="1"/>
          </p:cNvSpPr>
          <p:nvPr/>
        </p:nvSpPr>
        <p:spPr bwMode="auto">
          <a:xfrm>
            <a:off x="2051050" y="2420938"/>
            <a:ext cx="1490663" cy="431800"/>
          </a:xfrm>
          <a:prstGeom prst="star8">
            <a:avLst>
              <a:gd name="adj" fmla="val 38250"/>
            </a:avLst>
          </a:prstGeom>
          <a:solidFill>
            <a:srgbClr val="FFFF7D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990000"/>
                </a:solidFill>
              </a:rPr>
              <a:t>التثنية</a:t>
            </a:r>
            <a:endParaRPr lang="en-US" sz="2400" b="1">
              <a:solidFill>
                <a:srgbClr val="990000"/>
              </a:solidFill>
            </a:endParaRPr>
          </a:p>
        </p:txBody>
      </p:sp>
      <p:sp>
        <p:nvSpPr>
          <p:cNvPr id="2039818" name="AutoShape 10"/>
          <p:cNvSpPr>
            <a:spLocks noChangeArrowheads="1"/>
          </p:cNvSpPr>
          <p:nvPr/>
        </p:nvSpPr>
        <p:spPr bwMode="auto">
          <a:xfrm>
            <a:off x="5580063" y="2420938"/>
            <a:ext cx="1490662" cy="431800"/>
          </a:xfrm>
          <a:prstGeom prst="star8">
            <a:avLst>
              <a:gd name="adj" fmla="val 38250"/>
            </a:avLst>
          </a:prstGeom>
          <a:solidFill>
            <a:srgbClr val="FFFF7D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990000"/>
                </a:solidFill>
              </a:rPr>
              <a:t>التأنيث</a:t>
            </a:r>
            <a:endParaRPr lang="en-US" sz="2400" b="1">
              <a:solidFill>
                <a:srgbClr val="990000"/>
              </a:solidFill>
            </a:endParaRPr>
          </a:p>
        </p:txBody>
      </p:sp>
      <p:sp>
        <p:nvSpPr>
          <p:cNvPr id="2039819" name="AutoShape 11"/>
          <p:cNvSpPr>
            <a:spLocks noChangeArrowheads="1"/>
          </p:cNvSpPr>
          <p:nvPr/>
        </p:nvSpPr>
        <p:spPr bwMode="auto">
          <a:xfrm>
            <a:off x="323850" y="2420938"/>
            <a:ext cx="1490663" cy="431800"/>
          </a:xfrm>
          <a:prstGeom prst="star8">
            <a:avLst>
              <a:gd name="adj" fmla="val 38250"/>
            </a:avLst>
          </a:prstGeom>
          <a:solidFill>
            <a:srgbClr val="FFFF7D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990000"/>
                </a:solidFill>
              </a:rPr>
              <a:t>الجمع</a:t>
            </a:r>
            <a:endParaRPr lang="en-US" sz="2400" b="1">
              <a:solidFill>
                <a:srgbClr val="990000"/>
              </a:solidFill>
            </a:endParaRPr>
          </a:p>
        </p:txBody>
      </p:sp>
      <p:sp>
        <p:nvSpPr>
          <p:cNvPr id="2039820" name="AutoShape 12"/>
          <p:cNvSpPr>
            <a:spLocks noChangeArrowheads="1"/>
          </p:cNvSpPr>
          <p:nvPr/>
        </p:nvSpPr>
        <p:spPr bwMode="auto">
          <a:xfrm>
            <a:off x="3779838" y="2420938"/>
            <a:ext cx="1490662" cy="431800"/>
          </a:xfrm>
          <a:prstGeom prst="star8">
            <a:avLst>
              <a:gd name="adj" fmla="val 38250"/>
            </a:avLst>
          </a:prstGeom>
          <a:solidFill>
            <a:srgbClr val="FFFF7D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990000"/>
                </a:solidFill>
              </a:rPr>
              <a:t>الإفراد</a:t>
            </a:r>
            <a:endParaRPr lang="en-US" sz="2400" b="1">
              <a:solidFill>
                <a:srgbClr val="990000"/>
              </a:solidFill>
            </a:endParaRPr>
          </a:p>
        </p:txBody>
      </p:sp>
      <p:sp>
        <p:nvSpPr>
          <p:cNvPr id="2039822" name="AutoShape 14"/>
          <p:cNvSpPr>
            <a:spLocks noChangeArrowheads="1"/>
          </p:cNvSpPr>
          <p:nvPr/>
        </p:nvSpPr>
        <p:spPr bwMode="auto">
          <a:xfrm>
            <a:off x="1763713" y="3357563"/>
            <a:ext cx="3332162" cy="1501775"/>
          </a:xfrm>
          <a:prstGeom prst="horizontalScroll">
            <a:avLst>
              <a:gd name="adj" fmla="val 12500"/>
            </a:avLst>
          </a:prstGeom>
          <a:solidFill>
            <a:srgbClr val="CCFFCC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5400" b="1">
                <a:solidFill>
                  <a:srgbClr val="000000"/>
                </a:solidFill>
              </a:rPr>
              <a:t>يقرأُ الطَّالبُ</a:t>
            </a:r>
            <a:endParaRPr lang="en-US" sz="5400" b="1">
              <a:solidFill>
                <a:srgbClr val="000000"/>
              </a:solidFill>
            </a:endParaRPr>
          </a:p>
        </p:txBody>
      </p:sp>
      <p:sp>
        <p:nvSpPr>
          <p:cNvPr id="2039821" name="AutoShape 13"/>
          <p:cNvSpPr>
            <a:spLocks noChangeArrowheads="1"/>
          </p:cNvSpPr>
          <p:nvPr/>
        </p:nvSpPr>
        <p:spPr bwMode="auto">
          <a:xfrm>
            <a:off x="5435600" y="4292600"/>
            <a:ext cx="3097213" cy="1201738"/>
          </a:xfrm>
          <a:prstGeom prst="star32">
            <a:avLst>
              <a:gd name="adj" fmla="val 37500"/>
            </a:avLst>
          </a:prstGeom>
          <a:solidFill>
            <a:srgbClr val="66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5400" b="1">
                <a:solidFill>
                  <a:srgbClr val="FF0000"/>
                </a:solidFill>
              </a:rPr>
              <a:t>فوائدُ</a:t>
            </a:r>
            <a:endParaRPr lang="en-US" sz="5400" b="1">
              <a:solidFill>
                <a:srgbClr val="FF0000"/>
              </a:solidFill>
            </a:endParaRPr>
          </a:p>
        </p:txBody>
      </p:sp>
      <p:sp>
        <p:nvSpPr>
          <p:cNvPr id="2039823" name="AutoShape 15"/>
          <p:cNvSpPr>
            <a:spLocks noChangeArrowheads="1"/>
          </p:cNvSpPr>
          <p:nvPr/>
        </p:nvSpPr>
        <p:spPr bwMode="auto">
          <a:xfrm>
            <a:off x="1763713" y="4868863"/>
            <a:ext cx="3332162" cy="1501775"/>
          </a:xfrm>
          <a:prstGeom prst="horizontalScroll">
            <a:avLst>
              <a:gd name="adj" fmla="val 12500"/>
            </a:avLst>
          </a:prstGeom>
          <a:solidFill>
            <a:srgbClr val="CCFFCC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5400" b="1">
                <a:solidFill>
                  <a:srgbClr val="000000"/>
                </a:solidFill>
              </a:rPr>
              <a:t>يُوضِّحُ المعلمُ</a:t>
            </a:r>
            <a:endParaRPr lang="en-US" sz="5400" b="1">
              <a:solidFill>
                <a:srgbClr val="000000"/>
              </a:solidFill>
            </a:endParaRPr>
          </a:p>
        </p:txBody>
      </p:sp>
      <p:pic>
        <p:nvPicPr>
          <p:cNvPr id="2039827" name="Picture 19" descr="رجل يقرأ في كتاب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50825" y="3573463"/>
            <a:ext cx="1225550" cy="1238250"/>
          </a:xfrm>
          <a:prstGeom prst="rect">
            <a:avLst/>
          </a:prstGeom>
          <a:noFill/>
        </p:spPr>
      </p:pic>
      <p:pic>
        <p:nvPicPr>
          <p:cNvPr id="2039828" name="Picture 20" descr="معلم يشرح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5157788"/>
            <a:ext cx="1200150" cy="1019175"/>
          </a:xfrm>
          <a:prstGeom prst="rect">
            <a:avLst/>
          </a:prstGeom>
          <a:noFill/>
        </p:spPr>
      </p:pic>
      <p:pic>
        <p:nvPicPr>
          <p:cNvPr id="2039829" name="Picture 21" descr="رجوع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01013" y="6237288"/>
            <a:ext cx="1042987" cy="620712"/>
          </a:xfrm>
          <a:prstGeom prst="rect">
            <a:avLst/>
          </a:prstGeom>
          <a:solidFill>
            <a:srgbClr val="0000FF"/>
          </a:solidFill>
        </p:spPr>
      </p:pic>
      <p:sp>
        <p:nvSpPr>
          <p:cNvPr id="22" name="عنصر نائب للتاريخ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BAD8-FCA4-4C71-8AC0-D65CEE640872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912681"/>
      </p:ext>
    </p:extLst>
  </p:cSld>
  <p:clrMapOvr>
    <a:masterClrMapping/>
  </p:clrMapOvr>
  <p:transition spd="med">
    <p:circl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39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39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9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39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9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39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39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39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39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398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398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39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39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2039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039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2039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03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39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39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39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39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9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39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9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1" dur="500"/>
                                        <p:tgtEl>
                                          <p:spTgt spid="2039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039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90" dur="500"/>
                                        <p:tgtEl>
                                          <p:spTgt spid="2039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3" dur="500"/>
                                        <p:tgtEl>
                                          <p:spTgt spid="2039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039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39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039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9826" grpId="0" animBg="1"/>
      <p:bldP spid="2039825" grpId="0" animBg="1"/>
      <p:bldP spid="2039812" grpId="0" animBg="1"/>
      <p:bldP spid="2039813" grpId="0" animBg="1"/>
      <p:bldP spid="2039814" grpId="0" animBg="1"/>
      <p:bldP spid="2039815" grpId="0" animBg="1"/>
      <p:bldP spid="2039816" grpId="0" animBg="1"/>
      <p:bldP spid="2039817" grpId="0" animBg="1"/>
      <p:bldP spid="2039818" grpId="0" animBg="1"/>
      <p:bldP spid="2039819" grpId="0" animBg="1"/>
      <p:bldP spid="2039820" grpId="0" animBg="1"/>
      <p:bldP spid="2039822" grpId="0" animBg="1"/>
      <p:bldP spid="2039821" grpId="0" animBg="1"/>
      <p:bldP spid="20398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CA05-2BBB-442E-A7A4-5EA5D3C38134}" type="slidenum">
              <a:rPr lang="ar-SA">
                <a:solidFill>
                  <a:srgbClr val="000000"/>
                </a:solidFill>
              </a:rPr>
              <a:pPr/>
              <a:t>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40836" name="Oval 4"/>
          <p:cNvSpPr>
            <a:spLocks noChangeArrowheads="1"/>
          </p:cNvSpPr>
          <p:nvPr/>
        </p:nvSpPr>
        <p:spPr bwMode="auto">
          <a:xfrm>
            <a:off x="8445500" y="0"/>
            <a:ext cx="698500" cy="6921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أولاً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40837" name="Text Box 5"/>
          <p:cNvSpPr txBox="1">
            <a:spLocks noChangeArrowheads="1"/>
          </p:cNvSpPr>
          <p:nvPr/>
        </p:nvSpPr>
        <p:spPr bwMode="auto">
          <a:xfrm>
            <a:off x="7793038" y="396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040838" name="AutoShape 6"/>
          <p:cNvSpPr>
            <a:spLocks noChangeArrowheads="1"/>
          </p:cNvSpPr>
          <p:nvPr/>
        </p:nvSpPr>
        <p:spPr bwMode="auto">
          <a:xfrm>
            <a:off x="323850" y="0"/>
            <a:ext cx="8085138" cy="765175"/>
          </a:xfrm>
          <a:prstGeom prst="horizontalScroll">
            <a:avLst>
              <a:gd name="adj" fmla="val 12500"/>
            </a:avLst>
          </a:prstGeom>
          <a:solidFill>
            <a:srgbClr val="0000FF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FFFFF7"/>
                </a:solidFill>
              </a:rPr>
              <a:t>يكثرُ وقوعُ البدلِ في المسمّياتِ الوظيفية والمناصب والألقاب مع الأسماء ...</a:t>
            </a:r>
            <a:endParaRPr lang="en-US" sz="2400" b="1">
              <a:solidFill>
                <a:srgbClr val="FFFFF7"/>
              </a:solidFill>
            </a:endParaRPr>
          </a:p>
        </p:txBody>
      </p:sp>
      <p:sp>
        <p:nvSpPr>
          <p:cNvPr id="2040839" name="Text Box 7"/>
          <p:cNvSpPr txBox="1">
            <a:spLocks noChangeArrowheads="1"/>
          </p:cNvSpPr>
          <p:nvPr/>
        </p:nvSpPr>
        <p:spPr bwMode="auto">
          <a:xfrm>
            <a:off x="-77788" y="908050"/>
            <a:ext cx="895667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SA" sz="2400" b="1">
                <a:solidFill>
                  <a:srgbClr val="000000"/>
                </a:solidFill>
              </a:rPr>
              <a:t> أكّدَ </a:t>
            </a:r>
            <a:r>
              <a:rPr lang="ar-SA" sz="2400" b="1">
                <a:solidFill>
                  <a:srgbClr val="FF0000"/>
                </a:solidFill>
              </a:rPr>
              <a:t>محمدٌ</a:t>
            </a:r>
            <a:r>
              <a:rPr lang="ar-SA" sz="2400" b="1">
                <a:solidFill>
                  <a:srgbClr val="000000"/>
                </a:solidFill>
              </a:rPr>
              <a:t> سلطان السويدي </a:t>
            </a:r>
            <a:r>
              <a:rPr lang="ar-SA" sz="2400" b="1">
                <a:solidFill>
                  <a:srgbClr val="0000FF"/>
                </a:solidFill>
              </a:rPr>
              <a:t>سفيرُ</a:t>
            </a:r>
            <a:r>
              <a:rPr lang="ar-SA" sz="2400" b="1">
                <a:solidFill>
                  <a:srgbClr val="000000"/>
                </a:solidFill>
              </a:rPr>
              <a:t> دولةِ الإماراتِ في لبنانَ أَنَّ ما يربطُ شعبَ الإماراتِ .... 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0840" name="Line 8"/>
          <p:cNvSpPr>
            <a:spLocks noChangeShapeType="1"/>
          </p:cNvSpPr>
          <p:nvPr/>
        </p:nvSpPr>
        <p:spPr bwMode="auto">
          <a:xfrm>
            <a:off x="7956550" y="119697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0841" name="Line 9"/>
          <p:cNvSpPr>
            <a:spLocks noChangeShapeType="1"/>
          </p:cNvSpPr>
          <p:nvPr/>
        </p:nvSpPr>
        <p:spPr bwMode="auto">
          <a:xfrm>
            <a:off x="5724525" y="119697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0842" name="Text Box 10"/>
          <p:cNvSpPr txBox="1">
            <a:spLocks noChangeArrowheads="1"/>
          </p:cNvSpPr>
          <p:nvPr/>
        </p:nvSpPr>
        <p:spPr bwMode="auto">
          <a:xfrm>
            <a:off x="5003800" y="1484313"/>
            <a:ext cx="3287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FF0000"/>
                </a:solidFill>
              </a:rPr>
              <a:t>الاسم </a:t>
            </a:r>
            <a:r>
              <a:rPr lang="ar-SA" sz="2000" b="1">
                <a:solidFill>
                  <a:srgbClr val="0000FF"/>
                </a:solidFill>
              </a:rPr>
              <a:t>                  المسمى الوظيفي</a:t>
            </a: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2040843" name="Line 11"/>
          <p:cNvSpPr>
            <a:spLocks noChangeShapeType="1"/>
          </p:cNvSpPr>
          <p:nvPr/>
        </p:nvSpPr>
        <p:spPr bwMode="auto">
          <a:xfrm>
            <a:off x="7956550" y="184467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0844" name="Line 12"/>
          <p:cNvSpPr>
            <a:spLocks noChangeShapeType="1"/>
          </p:cNvSpPr>
          <p:nvPr/>
        </p:nvSpPr>
        <p:spPr bwMode="auto">
          <a:xfrm>
            <a:off x="5724525" y="184467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0845" name="Text Box 13"/>
          <p:cNvSpPr txBox="1">
            <a:spLocks noChangeArrowheads="1"/>
          </p:cNvSpPr>
          <p:nvPr/>
        </p:nvSpPr>
        <p:spPr bwMode="auto">
          <a:xfrm>
            <a:off x="5446713" y="2127250"/>
            <a:ext cx="287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FF0000"/>
                </a:solidFill>
              </a:rPr>
              <a:t>فاعل                            </a:t>
            </a:r>
            <a:r>
              <a:rPr lang="ar-SA" sz="2000" b="1">
                <a:solidFill>
                  <a:srgbClr val="0000FF"/>
                </a:solidFill>
              </a:rPr>
              <a:t> بدل</a:t>
            </a: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2040848" name="Text Box 16"/>
          <p:cNvSpPr txBox="1">
            <a:spLocks noChangeArrowheads="1"/>
          </p:cNvSpPr>
          <p:nvPr/>
        </p:nvSpPr>
        <p:spPr bwMode="auto">
          <a:xfrm>
            <a:off x="831850" y="2582863"/>
            <a:ext cx="803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SA" sz="2400" b="1">
                <a:solidFill>
                  <a:srgbClr val="000000"/>
                </a:solidFill>
              </a:rPr>
              <a:t> </a:t>
            </a:r>
            <a:r>
              <a:rPr lang="ar-SA" sz="2400" b="1">
                <a:solidFill>
                  <a:srgbClr val="FF0000"/>
                </a:solidFill>
              </a:rPr>
              <a:t>      حميدٌ </a:t>
            </a:r>
            <a:r>
              <a:rPr lang="ar-SA" sz="2400" b="1">
                <a:solidFill>
                  <a:srgbClr val="000000"/>
                </a:solidFill>
              </a:rPr>
              <a:t>محمد القطامي   </a:t>
            </a:r>
            <a:r>
              <a:rPr lang="ar-SA" sz="2400" b="1">
                <a:solidFill>
                  <a:srgbClr val="0000FF"/>
                </a:solidFill>
              </a:rPr>
              <a:t>وزيرُ</a:t>
            </a:r>
            <a:r>
              <a:rPr lang="ar-SA" sz="2400" b="1">
                <a:solidFill>
                  <a:srgbClr val="000000"/>
                </a:solidFill>
              </a:rPr>
              <a:t> التربية والتعليم أصدرَ تعميماً وزارياً بشأن ...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0849" name="Line 17"/>
          <p:cNvSpPr>
            <a:spLocks noChangeShapeType="1"/>
          </p:cNvSpPr>
          <p:nvPr/>
        </p:nvSpPr>
        <p:spPr bwMode="auto">
          <a:xfrm>
            <a:off x="7885113" y="29972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0850" name="Line 18"/>
          <p:cNvSpPr>
            <a:spLocks noChangeShapeType="1"/>
          </p:cNvSpPr>
          <p:nvPr/>
        </p:nvSpPr>
        <p:spPr bwMode="auto">
          <a:xfrm>
            <a:off x="5653088" y="29972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0851" name="Text Box 19"/>
          <p:cNvSpPr txBox="1">
            <a:spLocks noChangeArrowheads="1"/>
          </p:cNvSpPr>
          <p:nvPr/>
        </p:nvSpPr>
        <p:spPr bwMode="auto">
          <a:xfrm>
            <a:off x="4932363" y="3284538"/>
            <a:ext cx="3287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FF0000"/>
                </a:solidFill>
              </a:rPr>
              <a:t>الاسم </a:t>
            </a:r>
            <a:r>
              <a:rPr lang="ar-SA" sz="2000" b="1">
                <a:solidFill>
                  <a:srgbClr val="0000FF"/>
                </a:solidFill>
              </a:rPr>
              <a:t>                  المسمى الوظيفي</a:t>
            </a: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2040852" name="Line 20"/>
          <p:cNvSpPr>
            <a:spLocks noChangeShapeType="1"/>
          </p:cNvSpPr>
          <p:nvPr/>
        </p:nvSpPr>
        <p:spPr bwMode="auto">
          <a:xfrm>
            <a:off x="7885113" y="36449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0853" name="Line 21"/>
          <p:cNvSpPr>
            <a:spLocks noChangeShapeType="1"/>
          </p:cNvSpPr>
          <p:nvPr/>
        </p:nvSpPr>
        <p:spPr bwMode="auto">
          <a:xfrm>
            <a:off x="5653088" y="36449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0854" name="Text Box 22"/>
          <p:cNvSpPr txBox="1">
            <a:spLocks noChangeArrowheads="1"/>
          </p:cNvSpPr>
          <p:nvPr/>
        </p:nvSpPr>
        <p:spPr bwMode="auto">
          <a:xfrm>
            <a:off x="5370513" y="3933825"/>
            <a:ext cx="286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FF0000"/>
                </a:solidFill>
              </a:rPr>
              <a:t>مبتدأ                            </a:t>
            </a:r>
            <a:r>
              <a:rPr lang="ar-SA" sz="2000" b="1">
                <a:solidFill>
                  <a:srgbClr val="0000FF"/>
                </a:solidFill>
              </a:rPr>
              <a:t> بدل</a:t>
            </a: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2040858" name="Text Box 26"/>
          <p:cNvSpPr txBox="1">
            <a:spLocks noChangeArrowheads="1"/>
          </p:cNvSpPr>
          <p:nvPr/>
        </p:nvSpPr>
        <p:spPr bwMode="auto">
          <a:xfrm>
            <a:off x="2997200" y="4508500"/>
            <a:ext cx="5910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SA" sz="2400" b="1">
                <a:solidFill>
                  <a:srgbClr val="000000"/>
                </a:solidFill>
              </a:rPr>
              <a:t>رأيتُ </a:t>
            </a:r>
            <a:r>
              <a:rPr lang="ar-SA" sz="2400" b="1">
                <a:solidFill>
                  <a:srgbClr val="FF0000"/>
                </a:solidFill>
              </a:rPr>
              <a:t>الخليفةَ </a:t>
            </a:r>
            <a:r>
              <a:rPr lang="ar-SA" sz="2400" b="1">
                <a:solidFill>
                  <a:srgbClr val="000000"/>
                </a:solidFill>
              </a:rPr>
              <a:t>الراشدَ</a:t>
            </a:r>
            <a:r>
              <a:rPr lang="ar-SA" sz="2400" b="1">
                <a:solidFill>
                  <a:srgbClr val="FF0000"/>
                </a:solidFill>
              </a:rPr>
              <a:t>  </a:t>
            </a:r>
            <a:r>
              <a:rPr lang="ar-SA" sz="2400" b="1">
                <a:solidFill>
                  <a:srgbClr val="0000FF"/>
                </a:solidFill>
              </a:rPr>
              <a:t>عمرَ</a:t>
            </a:r>
            <a:r>
              <a:rPr lang="ar-SA" sz="2400" b="1">
                <a:solidFill>
                  <a:srgbClr val="000000"/>
                </a:solidFill>
              </a:rPr>
              <a:t> بنَ الخطّابِ عادلاً مع الحيوان .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0859" name="Line 27"/>
          <p:cNvSpPr>
            <a:spLocks noChangeShapeType="1"/>
          </p:cNvSpPr>
          <p:nvPr/>
        </p:nvSpPr>
        <p:spPr bwMode="auto">
          <a:xfrm>
            <a:off x="7927975" y="49228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0860" name="Line 28"/>
          <p:cNvSpPr>
            <a:spLocks noChangeShapeType="1"/>
          </p:cNvSpPr>
          <p:nvPr/>
        </p:nvSpPr>
        <p:spPr bwMode="auto">
          <a:xfrm>
            <a:off x="6443663" y="494188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0861" name="Text Box 29"/>
          <p:cNvSpPr txBox="1">
            <a:spLocks noChangeArrowheads="1"/>
          </p:cNvSpPr>
          <p:nvPr/>
        </p:nvSpPr>
        <p:spPr bwMode="auto">
          <a:xfrm>
            <a:off x="6143625" y="5229225"/>
            <a:ext cx="2519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FF0000"/>
                </a:solidFill>
              </a:rPr>
              <a:t>المسمى الوظيفي</a:t>
            </a:r>
            <a:r>
              <a:rPr lang="ar-SA" sz="2000" b="1">
                <a:solidFill>
                  <a:srgbClr val="0000FF"/>
                </a:solidFill>
              </a:rPr>
              <a:t>        الاسم</a:t>
            </a: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2040862" name="Line 30"/>
          <p:cNvSpPr>
            <a:spLocks noChangeShapeType="1"/>
          </p:cNvSpPr>
          <p:nvPr/>
        </p:nvSpPr>
        <p:spPr bwMode="auto">
          <a:xfrm>
            <a:off x="7927975" y="55705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0863" name="Line 31"/>
          <p:cNvSpPr>
            <a:spLocks noChangeShapeType="1"/>
          </p:cNvSpPr>
          <p:nvPr/>
        </p:nvSpPr>
        <p:spPr bwMode="auto">
          <a:xfrm>
            <a:off x="6443663" y="558958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0864" name="Text Box 32"/>
          <p:cNvSpPr txBox="1">
            <a:spLocks noChangeArrowheads="1"/>
          </p:cNvSpPr>
          <p:nvPr/>
        </p:nvSpPr>
        <p:spPr bwMode="auto">
          <a:xfrm>
            <a:off x="6164263" y="5859463"/>
            <a:ext cx="2112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FF0000"/>
                </a:solidFill>
              </a:rPr>
              <a:t>مفعولٌ به            </a:t>
            </a:r>
            <a:r>
              <a:rPr lang="ar-SA" sz="2000" b="1">
                <a:solidFill>
                  <a:srgbClr val="0000FF"/>
                </a:solidFill>
              </a:rPr>
              <a:t> بدل</a:t>
            </a: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2040865" name="Line 33"/>
          <p:cNvSpPr>
            <a:spLocks noChangeShapeType="1"/>
          </p:cNvSpPr>
          <p:nvPr/>
        </p:nvSpPr>
        <p:spPr bwMode="auto">
          <a:xfrm>
            <a:off x="7164388" y="48688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0866" name="Text Box 34"/>
          <p:cNvSpPr txBox="1">
            <a:spLocks noChangeArrowheads="1"/>
          </p:cNvSpPr>
          <p:nvPr/>
        </p:nvSpPr>
        <p:spPr bwMode="auto">
          <a:xfrm>
            <a:off x="6877050" y="5013325"/>
            <a:ext cx="53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b="1">
                <a:solidFill>
                  <a:srgbClr val="000000"/>
                </a:solidFill>
              </a:rPr>
              <a:t>صفة</a:t>
            </a: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2040867" name="AutoShape 35"/>
          <p:cNvSpPr>
            <a:spLocks noChangeArrowheads="1"/>
          </p:cNvSpPr>
          <p:nvPr/>
        </p:nvSpPr>
        <p:spPr bwMode="auto">
          <a:xfrm>
            <a:off x="0" y="3141663"/>
            <a:ext cx="2987675" cy="3716337"/>
          </a:xfrm>
          <a:prstGeom prst="star8">
            <a:avLst>
              <a:gd name="adj" fmla="val 40310"/>
            </a:avLst>
          </a:prstGeom>
          <a:solidFill>
            <a:srgbClr val="FFCC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0000FF"/>
                </a:solidFill>
              </a:rPr>
              <a:t> قد يأتي الاسم أولا وبعده 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0000FF"/>
                </a:solidFill>
              </a:rPr>
              <a:t>المسمى الوظيفي أو العكس.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0000FF"/>
                </a:solidFill>
              </a:rPr>
              <a:t>المهم :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0000FF"/>
                </a:solidFill>
              </a:rPr>
              <a:t>ما يأتي ثانياً هو البدلُ 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0000FF"/>
                </a:solidFill>
              </a:rPr>
              <a:t>والأول يعربُ حسْبَ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0000FF"/>
                </a:solidFill>
              </a:rPr>
              <a:t>موقعِه في الكلامِ .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0000FF"/>
                </a:solidFill>
              </a:rPr>
              <a:t>ركِّزْ في الأمثلة السابقةِ</a:t>
            </a: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2040868" name="AutoShape 36"/>
          <p:cNvSpPr>
            <a:spLocks noChangeArrowheads="1"/>
          </p:cNvSpPr>
          <p:nvPr/>
        </p:nvSpPr>
        <p:spPr bwMode="auto">
          <a:xfrm>
            <a:off x="755650" y="3068638"/>
            <a:ext cx="1490663" cy="576262"/>
          </a:xfrm>
          <a:prstGeom prst="star8">
            <a:avLst>
              <a:gd name="adj" fmla="val 38250"/>
            </a:avLst>
          </a:prstGeom>
          <a:solidFill>
            <a:srgbClr val="FFFF7D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990000"/>
                </a:solidFill>
              </a:rPr>
              <a:t>لاحظ</a:t>
            </a:r>
            <a:endParaRPr lang="en-US" sz="3200" b="1">
              <a:solidFill>
                <a:srgbClr val="990000"/>
              </a:solidFill>
            </a:endParaRPr>
          </a:p>
        </p:txBody>
      </p:sp>
      <p:sp>
        <p:nvSpPr>
          <p:cNvPr id="2040869" name="AutoShape 37"/>
          <p:cNvSpPr>
            <a:spLocks noChangeArrowheads="1"/>
          </p:cNvSpPr>
          <p:nvPr/>
        </p:nvSpPr>
        <p:spPr bwMode="auto">
          <a:xfrm>
            <a:off x="1042988" y="6021388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00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pic>
        <p:nvPicPr>
          <p:cNvPr id="2040870" name="Picture 38" descr="رجوع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50" y="6280150"/>
            <a:ext cx="971550" cy="577850"/>
          </a:xfrm>
          <a:prstGeom prst="rect">
            <a:avLst/>
          </a:prstGeom>
          <a:solidFill>
            <a:srgbClr val="0000FF"/>
          </a:solidFill>
        </p:spPr>
      </p:pic>
      <p:sp>
        <p:nvSpPr>
          <p:cNvPr id="35" name="عنصر نائب للتاريخ 3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0133D-C2B9-4D60-B80E-6198DA5E001D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884138"/>
      </p:ext>
    </p:extLst>
  </p:cSld>
  <p:clrMapOvr>
    <a:masterClrMapping/>
  </p:clrMapOvr>
  <p:transition spd="med">
    <p:circl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0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0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0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0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0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0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0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0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08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40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40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40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40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40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40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40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0408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040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040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040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040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040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040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040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040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040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2040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2040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2040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2040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2040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0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2040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2040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2040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2040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2040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2040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2040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2040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2040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2040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2040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2" dur="1000"/>
                                        <p:tgtEl>
                                          <p:spTgt spid="2040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0836" grpId="0" animBg="1"/>
      <p:bldP spid="2040838" grpId="0" animBg="1"/>
      <p:bldP spid="2040839" grpId="0"/>
      <p:bldP spid="2040840" grpId="0" animBg="1"/>
      <p:bldP spid="2040841" grpId="0" animBg="1"/>
      <p:bldP spid="2040842" grpId="0"/>
      <p:bldP spid="2040843" grpId="0" animBg="1"/>
      <p:bldP spid="2040844" grpId="0" animBg="1"/>
      <p:bldP spid="2040845" grpId="0"/>
      <p:bldP spid="2040848" grpId="0"/>
      <p:bldP spid="2040849" grpId="0" animBg="1"/>
      <p:bldP spid="2040850" grpId="0" animBg="1"/>
      <p:bldP spid="2040851" grpId="0"/>
      <p:bldP spid="2040852" grpId="0" animBg="1"/>
      <p:bldP spid="2040853" grpId="0" animBg="1"/>
      <p:bldP spid="2040854" grpId="0"/>
      <p:bldP spid="2040858" grpId="0"/>
      <p:bldP spid="2040859" grpId="0" animBg="1"/>
      <p:bldP spid="2040860" grpId="0" animBg="1"/>
      <p:bldP spid="2040861" grpId="0"/>
      <p:bldP spid="2040862" grpId="0" animBg="1"/>
      <p:bldP spid="2040863" grpId="0" animBg="1"/>
      <p:bldP spid="2040864" grpId="0"/>
      <p:bldP spid="2040865" grpId="0" animBg="1"/>
      <p:bldP spid="2040866" grpId="0"/>
      <p:bldP spid="2040867" grpId="0" animBg="1"/>
      <p:bldP spid="2040868" grpId="0" animBg="1"/>
      <p:bldP spid="204086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8E819-AE0A-44E9-8C3C-C43338ECEA1A}" type="slidenum">
              <a:rPr lang="ar-SA">
                <a:solidFill>
                  <a:srgbClr val="000000"/>
                </a:solidFill>
              </a:rPr>
              <a:pPr/>
              <a:t>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41860" name="Text Box 4"/>
          <p:cNvSpPr txBox="1">
            <a:spLocks noChangeArrowheads="1"/>
          </p:cNvSpPr>
          <p:nvPr/>
        </p:nvSpPr>
        <p:spPr bwMode="auto">
          <a:xfrm>
            <a:off x="-252413" y="692150"/>
            <a:ext cx="922337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SA" sz="2400" b="1">
                <a:solidFill>
                  <a:srgbClr val="000000"/>
                </a:solidFill>
              </a:rPr>
              <a:t> </a:t>
            </a:r>
            <a:r>
              <a:rPr lang="ar-SA" sz="2000" b="1">
                <a:solidFill>
                  <a:srgbClr val="000000"/>
                </a:solidFill>
              </a:rPr>
              <a:t>دعا </a:t>
            </a:r>
            <a:r>
              <a:rPr lang="ar-SA" sz="2000" b="1">
                <a:solidFill>
                  <a:srgbClr val="FF0000"/>
                </a:solidFill>
              </a:rPr>
              <a:t>صاحبُ </a:t>
            </a:r>
            <a:r>
              <a:rPr lang="ar-SA" sz="2000" b="1">
                <a:solidFill>
                  <a:srgbClr val="000000"/>
                </a:solidFill>
              </a:rPr>
              <a:t>السّمو </a:t>
            </a:r>
            <a:r>
              <a:rPr lang="ar-SA" sz="2000" b="1">
                <a:solidFill>
                  <a:srgbClr val="0000FF"/>
                </a:solidFill>
              </a:rPr>
              <a:t>محمدُ</a:t>
            </a:r>
            <a:r>
              <a:rPr lang="ar-SA" sz="2000" b="1">
                <a:solidFill>
                  <a:srgbClr val="000000"/>
                </a:solidFill>
              </a:rPr>
              <a:t> بنُ راشد </a:t>
            </a:r>
            <a:r>
              <a:rPr lang="ar-SA" sz="2000" b="1">
                <a:solidFill>
                  <a:srgbClr val="0000FF"/>
                </a:solidFill>
              </a:rPr>
              <a:t>نائبُ</a:t>
            </a:r>
            <a:r>
              <a:rPr lang="ar-SA" sz="2000" b="1">
                <a:solidFill>
                  <a:srgbClr val="000000"/>
                </a:solidFill>
              </a:rPr>
              <a:t> رئيس الدولة </a:t>
            </a:r>
            <a:r>
              <a:rPr lang="ar-SA" sz="2000" b="1">
                <a:solidFill>
                  <a:srgbClr val="0000FF"/>
                </a:solidFill>
              </a:rPr>
              <a:t>رئيسُ</a:t>
            </a:r>
            <a:r>
              <a:rPr lang="ar-SA" sz="2000" b="1">
                <a:solidFill>
                  <a:srgbClr val="000000"/>
                </a:solidFill>
              </a:rPr>
              <a:t> مجلس الوزراء </a:t>
            </a:r>
            <a:r>
              <a:rPr lang="ar-SA" sz="2000" b="1">
                <a:solidFill>
                  <a:srgbClr val="0000FF"/>
                </a:solidFill>
              </a:rPr>
              <a:t>حاكمُ</a:t>
            </a:r>
            <a:r>
              <a:rPr lang="ar-SA" sz="2000" b="1">
                <a:solidFill>
                  <a:srgbClr val="000000"/>
                </a:solidFill>
              </a:rPr>
              <a:t> دبي إلى إعطاء الفرصة .. </a:t>
            </a:r>
            <a:r>
              <a:rPr lang="ar-SA" sz="2400" b="1">
                <a:solidFill>
                  <a:srgbClr val="000000"/>
                </a:solidFill>
              </a:rPr>
              <a:t> 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1861" name="Oval 5"/>
          <p:cNvSpPr>
            <a:spLocks noChangeArrowheads="1"/>
          </p:cNvSpPr>
          <p:nvPr/>
        </p:nvSpPr>
        <p:spPr bwMode="auto">
          <a:xfrm>
            <a:off x="8445500" y="0"/>
            <a:ext cx="698500" cy="6921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ثانياً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41862" name="AutoShape 6"/>
          <p:cNvSpPr>
            <a:spLocks noChangeArrowheads="1"/>
          </p:cNvSpPr>
          <p:nvPr/>
        </p:nvSpPr>
        <p:spPr bwMode="auto">
          <a:xfrm>
            <a:off x="323850" y="0"/>
            <a:ext cx="8085138" cy="765175"/>
          </a:xfrm>
          <a:prstGeom prst="horizontalScroll">
            <a:avLst>
              <a:gd name="adj" fmla="val 12500"/>
            </a:avLst>
          </a:prstGeom>
          <a:solidFill>
            <a:srgbClr val="0000FF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FFFFF7"/>
                </a:solidFill>
              </a:rPr>
              <a:t>قد تتعددُ المناصبُ للشخص مما يؤدي إلى تعدد البدل ، لاحظ :</a:t>
            </a:r>
            <a:endParaRPr lang="en-US" sz="2400" b="1">
              <a:solidFill>
                <a:srgbClr val="FFFFF7"/>
              </a:solidFill>
            </a:endParaRPr>
          </a:p>
        </p:txBody>
      </p:sp>
      <p:pic>
        <p:nvPicPr>
          <p:cNvPr id="2041863" name="Picture 7" descr="رجوع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888" y="6323013"/>
            <a:ext cx="900112" cy="534987"/>
          </a:xfrm>
          <a:prstGeom prst="rect">
            <a:avLst/>
          </a:prstGeom>
          <a:solidFill>
            <a:srgbClr val="0000FF"/>
          </a:solidFill>
        </p:spPr>
      </p:pic>
      <p:sp>
        <p:nvSpPr>
          <p:cNvPr id="2041864" name="Line 8"/>
          <p:cNvSpPr>
            <a:spLocks noChangeShapeType="1"/>
          </p:cNvSpPr>
          <p:nvPr/>
        </p:nvSpPr>
        <p:spPr bwMode="auto">
          <a:xfrm>
            <a:off x="8172450" y="105251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865" name="Line 9"/>
          <p:cNvSpPr>
            <a:spLocks noChangeShapeType="1"/>
          </p:cNvSpPr>
          <p:nvPr/>
        </p:nvSpPr>
        <p:spPr bwMode="auto">
          <a:xfrm>
            <a:off x="6948488" y="105251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866" name="Line 10"/>
          <p:cNvSpPr>
            <a:spLocks noChangeShapeType="1"/>
          </p:cNvSpPr>
          <p:nvPr/>
        </p:nvSpPr>
        <p:spPr bwMode="auto">
          <a:xfrm>
            <a:off x="8150225" y="16764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867" name="Line 11"/>
          <p:cNvSpPr>
            <a:spLocks noChangeShapeType="1"/>
          </p:cNvSpPr>
          <p:nvPr/>
        </p:nvSpPr>
        <p:spPr bwMode="auto">
          <a:xfrm>
            <a:off x="6926263" y="16764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868" name="Line 12"/>
          <p:cNvSpPr>
            <a:spLocks noChangeShapeType="1"/>
          </p:cNvSpPr>
          <p:nvPr/>
        </p:nvSpPr>
        <p:spPr bwMode="auto">
          <a:xfrm>
            <a:off x="5724525" y="105251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869" name="Line 13"/>
          <p:cNvSpPr>
            <a:spLocks noChangeShapeType="1"/>
          </p:cNvSpPr>
          <p:nvPr/>
        </p:nvSpPr>
        <p:spPr bwMode="auto">
          <a:xfrm>
            <a:off x="4140200" y="10541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870" name="Line 14"/>
          <p:cNvSpPr>
            <a:spLocks noChangeShapeType="1"/>
          </p:cNvSpPr>
          <p:nvPr/>
        </p:nvSpPr>
        <p:spPr bwMode="auto">
          <a:xfrm>
            <a:off x="5702300" y="16764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871" name="Line 15"/>
          <p:cNvSpPr>
            <a:spLocks noChangeShapeType="1"/>
          </p:cNvSpPr>
          <p:nvPr/>
        </p:nvSpPr>
        <p:spPr bwMode="auto">
          <a:xfrm>
            <a:off x="4117975" y="16764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872" name="Line 16"/>
          <p:cNvSpPr>
            <a:spLocks noChangeShapeType="1"/>
          </p:cNvSpPr>
          <p:nvPr/>
        </p:nvSpPr>
        <p:spPr bwMode="auto">
          <a:xfrm>
            <a:off x="2411413" y="105251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874" name="Line 18"/>
          <p:cNvSpPr>
            <a:spLocks noChangeShapeType="1"/>
          </p:cNvSpPr>
          <p:nvPr/>
        </p:nvSpPr>
        <p:spPr bwMode="auto">
          <a:xfrm>
            <a:off x="2389188" y="16764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876" name="Text Box 20"/>
          <p:cNvSpPr txBox="1">
            <a:spLocks noChangeArrowheads="1"/>
          </p:cNvSpPr>
          <p:nvPr/>
        </p:nvSpPr>
        <p:spPr bwMode="auto">
          <a:xfrm>
            <a:off x="1158875" y="1268413"/>
            <a:ext cx="7331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FF0000"/>
                </a:solidFill>
              </a:rPr>
              <a:t>اللقب  </a:t>
            </a:r>
            <a:r>
              <a:rPr lang="ar-SA" sz="2000" b="1">
                <a:solidFill>
                  <a:srgbClr val="000000"/>
                </a:solidFill>
              </a:rPr>
              <a:t>         </a:t>
            </a:r>
            <a:r>
              <a:rPr lang="ar-SA" sz="2000" b="1">
                <a:solidFill>
                  <a:srgbClr val="0000FF"/>
                </a:solidFill>
              </a:rPr>
              <a:t>الاسم     المسمى الوظيفي1    المسمى الوظيفي2      المسمى الوظيفي3</a:t>
            </a: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2041877" name="Text Box 21"/>
          <p:cNvSpPr txBox="1">
            <a:spLocks noChangeArrowheads="1"/>
          </p:cNvSpPr>
          <p:nvPr/>
        </p:nvSpPr>
        <p:spPr bwMode="auto">
          <a:xfrm>
            <a:off x="2124075" y="1844675"/>
            <a:ext cx="663575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SA" b="1">
                <a:solidFill>
                  <a:srgbClr val="FF0000"/>
                </a:solidFill>
              </a:rPr>
              <a:t>حسب موقعه</a:t>
            </a:r>
            <a:r>
              <a:rPr lang="ar-SA" b="1">
                <a:solidFill>
                  <a:srgbClr val="000000"/>
                </a:solidFill>
              </a:rPr>
              <a:t>           </a:t>
            </a:r>
            <a:r>
              <a:rPr lang="ar-SA" sz="2400" b="1">
                <a:solidFill>
                  <a:srgbClr val="0000FF"/>
                </a:solidFill>
              </a:rPr>
              <a:t>بدل          بدل               بدل                 بدل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SA" b="1">
                <a:solidFill>
                  <a:srgbClr val="000000"/>
                </a:solidFill>
              </a:rPr>
              <a:t>     </a:t>
            </a:r>
            <a:r>
              <a:rPr lang="ar-SA" b="1">
                <a:solidFill>
                  <a:srgbClr val="FF0000"/>
                </a:solidFill>
              </a:rPr>
              <a:t>فاعلٌ</a:t>
            </a:r>
            <a:r>
              <a:rPr lang="ar-SA" b="1">
                <a:solidFill>
                  <a:srgbClr val="000000"/>
                </a:solidFill>
              </a:rPr>
              <a:t> </a:t>
            </a: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2041878" name="Oval 22"/>
          <p:cNvSpPr>
            <a:spLocks noChangeArrowheads="1"/>
          </p:cNvSpPr>
          <p:nvPr/>
        </p:nvSpPr>
        <p:spPr bwMode="auto">
          <a:xfrm>
            <a:off x="8445500" y="2492375"/>
            <a:ext cx="698500" cy="6921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ثالثاً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41879" name="AutoShape 23"/>
          <p:cNvSpPr>
            <a:spLocks noChangeArrowheads="1"/>
          </p:cNvSpPr>
          <p:nvPr/>
        </p:nvSpPr>
        <p:spPr bwMode="auto">
          <a:xfrm>
            <a:off x="323850" y="2492375"/>
            <a:ext cx="8085138" cy="765175"/>
          </a:xfrm>
          <a:prstGeom prst="horizontalScroll">
            <a:avLst>
              <a:gd name="adj" fmla="val 12500"/>
            </a:avLst>
          </a:prstGeom>
          <a:solidFill>
            <a:srgbClr val="0000FF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FFFFF7"/>
                </a:solidFill>
              </a:rPr>
              <a:t>يكثرُ البدلُ في الاسمِ المعرَّفِ بأل الواقع بعد اسم الإشارة ، لاحظ :</a:t>
            </a:r>
            <a:endParaRPr lang="en-US" sz="2400" b="1">
              <a:solidFill>
                <a:srgbClr val="FFFFF7"/>
              </a:solidFill>
            </a:endParaRPr>
          </a:p>
        </p:txBody>
      </p:sp>
      <p:sp>
        <p:nvSpPr>
          <p:cNvPr id="2041880" name="Text Box 24"/>
          <p:cNvSpPr txBox="1">
            <a:spLocks noChangeArrowheads="1"/>
          </p:cNvSpPr>
          <p:nvPr/>
        </p:nvSpPr>
        <p:spPr bwMode="auto">
          <a:xfrm>
            <a:off x="6780213" y="3284538"/>
            <a:ext cx="2054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SA" sz="2400" b="1">
                <a:solidFill>
                  <a:srgbClr val="000000"/>
                </a:solidFill>
              </a:rPr>
              <a:t> </a:t>
            </a:r>
            <a:r>
              <a:rPr lang="ar-SA" sz="2400" b="1">
                <a:solidFill>
                  <a:srgbClr val="FF0000"/>
                </a:solidFill>
              </a:rPr>
              <a:t>هذا </a:t>
            </a:r>
            <a:r>
              <a:rPr lang="ar-SA" sz="2400" b="1">
                <a:solidFill>
                  <a:srgbClr val="000000"/>
                </a:solidFill>
              </a:rPr>
              <a:t> </a:t>
            </a:r>
            <a:r>
              <a:rPr lang="ar-SA" sz="2400" b="1">
                <a:solidFill>
                  <a:srgbClr val="0000FF"/>
                </a:solidFill>
              </a:rPr>
              <a:t>العملُ</a:t>
            </a:r>
            <a:r>
              <a:rPr lang="ar-SA" sz="2400" b="1">
                <a:solidFill>
                  <a:srgbClr val="000000"/>
                </a:solidFill>
              </a:rPr>
              <a:t>  جيدٌ  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1881" name="Line 25"/>
          <p:cNvSpPr>
            <a:spLocks noChangeShapeType="1"/>
          </p:cNvSpPr>
          <p:nvPr/>
        </p:nvSpPr>
        <p:spPr bwMode="auto">
          <a:xfrm>
            <a:off x="8459788" y="37179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882" name="Line 26"/>
          <p:cNvSpPr>
            <a:spLocks noChangeShapeType="1"/>
          </p:cNvSpPr>
          <p:nvPr/>
        </p:nvSpPr>
        <p:spPr bwMode="auto">
          <a:xfrm>
            <a:off x="7885113" y="37179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883" name="Line 27"/>
          <p:cNvSpPr>
            <a:spLocks noChangeShapeType="1"/>
          </p:cNvSpPr>
          <p:nvPr/>
        </p:nvSpPr>
        <p:spPr bwMode="auto">
          <a:xfrm>
            <a:off x="7235825" y="37179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884" name="Text Box 28"/>
          <p:cNvSpPr txBox="1">
            <a:spLocks noChangeArrowheads="1"/>
          </p:cNvSpPr>
          <p:nvPr/>
        </p:nvSpPr>
        <p:spPr bwMode="auto">
          <a:xfrm>
            <a:off x="6948488" y="3933825"/>
            <a:ext cx="177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000000"/>
                </a:solidFill>
              </a:rPr>
              <a:t>مبتدأ   </a:t>
            </a:r>
            <a:r>
              <a:rPr lang="ar-SA" sz="2000" b="1">
                <a:solidFill>
                  <a:srgbClr val="0000FF"/>
                </a:solidFill>
              </a:rPr>
              <a:t> بدل</a:t>
            </a:r>
            <a:r>
              <a:rPr lang="ar-SA" sz="2000" b="1">
                <a:solidFill>
                  <a:srgbClr val="000000"/>
                </a:solidFill>
              </a:rPr>
              <a:t>     خبر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041885" name="Text Box 29"/>
          <p:cNvSpPr txBox="1">
            <a:spLocks noChangeArrowheads="1"/>
          </p:cNvSpPr>
          <p:nvPr/>
        </p:nvSpPr>
        <p:spPr bwMode="auto">
          <a:xfrm>
            <a:off x="3355975" y="3284538"/>
            <a:ext cx="3168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SA" sz="2400" b="1">
                <a:solidFill>
                  <a:srgbClr val="000000"/>
                </a:solidFill>
              </a:rPr>
              <a:t> كان</a:t>
            </a:r>
            <a:r>
              <a:rPr lang="ar-SA" sz="2400" b="1">
                <a:solidFill>
                  <a:srgbClr val="FF0000"/>
                </a:solidFill>
              </a:rPr>
              <a:t>  </a:t>
            </a:r>
            <a:r>
              <a:rPr lang="ar-SA" sz="2400" b="1">
                <a:solidFill>
                  <a:srgbClr val="000000"/>
                </a:solidFill>
              </a:rPr>
              <a:t> </a:t>
            </a:r>
            <a:r>
              <a:rPr lang="ar-SA" sz="2400" b="1">
                <a:solidFill>
                  <a:srgbClr val="FF0000"/>
                </a:solidFill>
              </a:rPr>
              <a:t>ذلك </a:t>
            </a:r>
            <a:r>
              <a:rPr lang="ar-SA" sz="2400" b="1">
                <a:solidFill>
                  <a:srgbClr val="000000"/>
                </a:solidFill>
              </a:rPr>
              <a:t>   </a:t>
            </a:r>
            <a:r>
              <a:rPr lang="ar-SA" sz="2400" b="1">
                <a:solidFill>
                  <a:srgbClr val="0000FF"/>
                </a:solidFill>
              </a:rPr>
              <a:t>الزمنُ  </a:t>
            </a:r>
            <a:r>
              <a:rPr lang="ar-SA" sz="2400" b="1">
                <a:solidFill>
                  <a:srgbClr val="000000"/>
                </a:solidFill>
              </a:rPr>
              <a:t> جميلاً  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1886" name="Line 30"/>
          <p:cNvSpPr>
            <a:spLocks noChangeShapeType="1"/>
          </p:cNvSpPr>
          <p:nvPr/>
        </p:nvSpPr>
        <p:spPr bwMode="auto">
          <a:xfrm>
            <a:off x="5443538" y="36449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887" name="Line 31"/>
          <p:cNvSpPr>
            <a:spLocks noChangeShapeType="1"/>
          </p:cNvSpPr>
          <p:nvPr/>
        </p:nvSpPr>
        <p:spPr bwMode="auto">
          <a:xfrm>
            <a:off x="4651375" y="36449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888" name="Line 32"/>
          <p:cNvSpPr>
            <a:spLocks noChangeShapeType="1"/>
          </p:cNvSpPr>
          <p:nvPr/>
        </p:nvSpPr>
        <p:spPr bwMode="auto">
          <a:xfrm>
            <a:off x="3859213" y="36449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889" name="Text Box 33"/>
          <p:cNvSpPr txBox="1">
            <a:spLocks noChangeArrowheads="1"/>
          </p:cNvSpPr>
          <p:nvPr/>
        </p:nvSpPr>
        <p:spPr bwMode="auto">
          <a:xfrm>
            <a:off x="3419475" y="3860800"/>
            <a:ext cx="2486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000000"/>
                </a:solidFill>
              </a:rPr>
              <a:t>اسم كان     </a:t>
            </a:r>
            <a:r>
              <a:rPr lang="ar-SA" sz="2000" b="1">
                <a:solidFill>
                  <a:srgbClr val="0000FF"/>
                </a:solidFill>
              </a:rPr>
              <a:t> بدل</a:t>
            </a:r>
            <a:r>
              <a:rPr lang="ar-SA" sz="2000" b="1">
                <a:solidFill>
                  <a:srgbClr val="000000"/>
                </a:solidFill>
              </a:rPr>
              <a:t>    خبر كان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041890" name="Text Box 34"/>
          <p:cNvSpPr txBox="1">
            <a:spLocks noChangeArrowheads="1"/>
          </p:cNvSpPr>
          <p:nvPr/>
        </p:nvSpPr>
        <p:spPr bwMode="auto">
          <a:xfrm>
            <a:off x="268288" y="3355975"/>
            <a:ext cx="3168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SA" sz="2400" b="1">
                <a:solidFill>
                  <a:srgbClr val="000000"/>
                </a:solidFill>
              </a:rPr>
              <a:t> تطلّبَ</a:t>
            </a:r>
            <a:r>
              <a:rPr lang="ar-SA" sz="2400" b="1">
                <a:solidFill>
                  <a:srgbClr val="FF0000"/>
                </a:solidFill>
              </a:rPr>
              <a:t> </a:t>
            </a:r>
            <a:r>
              <a:rPr lang="ar-SA" sz="2400" b="1">
                <a:solidFill>
                  <a:srgbClr val="000000"/>
                </a:solidFill>
              </a:rPr>
              <a:t> </a:t>
            </a:r>
            <a:r>
              <a:rPr lang="ar-SA" sz="2400" b="1">
                <a:solidFill>
                  <a:srgbClr val="FF0000"/>
                </a:solidFill>
              </a:rPr>
              <a:t>ذلك</a:t>
            </a:r>
            <a:r>
              <a:rPr lang="ar-SA" sz="2400" b="1">
                <a:solidFill>
                  <a:srgbClr val="000000"/>
                </a:solidFill>
              </a:rPr>
              <a:t>   </a:t>
            </a:r>
            <a:r>
              <a:rPr lang="ar-SA" sz="2400" b="1">
                <a:solidFill>
                  <a:srgbClr val="0000FF"/>
                </a:solidFill>
              </a:rPr>
              <a:t>الأمرُ  </a:t>
            </a:r>
            <a:r>
              <a:rPr lang="ar-SA" sz="2400" b="1">
                <a:solidFill>
                  <a:srgbClr val="000000"/>
                </a:solidFill>
              </a:rPr>
              <a:t> شجاعةً 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1891" name="Line 35"/>
          <p:cNvSpPr>
            <a:spLocks noChangeShapeType="1"/>
          </p:cNvSpPr>
          <p:nvPr/>
        </p:nvSpPr>
        <p:spPr bwMode="auto">
          <a:xfrm>
            <a:off x="2355850" y="37163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892" name="Line 36"/>
          <p:cNvSpPr>
            <a:spLocks noChangeShapeType="1"/>
          </p:cNvSpPr>
          <p:nvPr/>
        </p:nvSpPr>
        <p:spPr bwMode="auto">
          <a:xfrm>
            <a:off x="1563688" y="37163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893" name="Line 37"/>
          <p:cNvSpPr>
            <a:spLocks noChangeShapeType="1"/>
          </p:cNvSpPr>
          <p:nvPr/>
        </p:nvSpPr>
        <p:spPr bwMode="auto">
          <a:xfrm>
            <a:off x="771525" y="37163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894" name="Text Box 38"/>
          <p:cNvSpPr txBox="1">
            <a:spLocks noChangeArrowheads="1"/>
          </p:cNvSpPr>
          <p:nvPr/>
        </p:nvSpPr>
        <p:spPr bwMode="auto">
          <a:xfrm>
            <a:off x="244475" y="3932238"/>
            <a:ext cx="257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000000"/>
                </a:solidFill>
              </a:rPr>
              <a:t>   فاعلٌ      </a:t>
            </a:r>
            <a:r>
              <a:rPr lang="ar-SA" sz="2000" b="1">
                <a:solidFill>
                  <a:srgbClr val="0000FF"/>
                </a:solidFill>
              </a:rPr>
              <a:t>بدل</a:t>
            </a:r>
            <a:r>
              <a:rPr lang="ar-SA" sz="2000" b="1">
                <a:solidFill>
                  <a:srgbClr val="000000"/>
                </a:solidFill>
              </a:rPr>
              <a:t>     مفعولٌ به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041895" name="Oval 39"/>
          <p:cNvSpPr>
            <a:spLocks noChangeArrowheads="1"/>
          </p:cNvSpPr>
          <p:nvPr/>
        </p:nvSpPr>
        <p:spPr bwMode="auto">
          <a:xfrm>
            <a:off x="8445500" y="4292600"/>
            <a:ext cx="698500" cy="6921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رابعاً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41896" name="AutoShape 40"/>
          <p:cNvSpPr>
            <a:spLocks noChangeArrowheads="1"/>
          </p:cNvSpPr>
          <p:nvPr/>
        </p:nvSpPr>
        <p:spPr bwMode="auto">
          <a:xfrm>
            <a:off x="323850" y="4292600"/>
            <a:ext cx="8085138" cy="765175"/>
          </a:xfrm>
          <a:prstGeom prst="horizontalScroll">
            <a:avLst>
              <a:gd name="adj" fmla="val 12500"/>
            </a:avLst>
          </a:prstGeom>
          <a:solidFill>
            <a:srgbClr val="0000FF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FFFFF7"/>
                </a:solidFill>
              </a:rPr>
              <a:t>إذا كان ما بعد اسم الإشارة غير معرفٍ بأل فإنه لا يعرب بدلاً وإنما حسب موقعه .</a:t>
            </a:r>
            <a:endParaRPr lang="en-US" sz="2400" b="1">
              <a:solidFill>
                <a:srgbClr val="FFFFF7"/>
              </a:solidFill>
            </a:endParaRPr>
          </a:p>
        </p:txBody>
      </p:sp>
      <p:sp>
        <p:nvSpPr>
          <p:cNvPr id="2041897" name="Text Box 41"/>
          <p:cNvSpPr txBox="1">
            <a:spLocks noChangeArrowheads="1"/>
          </p:cNvSpPr>
          <p:nvPr/>
        </p:nvSpPr>
        <p:spPr bwMode="auto">
          <a:xfrm>
            <a:off x="6791325" y="5157788"/>
            <a:ext cx="1971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SA" sz="2400" b="1">
                <a:solidFill>
                  <a:srgbClr val="000000"/>
                </a:solidFill>
              </a:rPr>
              <a:t> </a:t>
            </a:r>
            <a:r>
              <a:rPr lang="ar-SA" sz="2400" b="1">
                <a:solidFill>
                  <a:srgbClr val="FF0000"/>
                </a:solidFill>
              </a:rPr>
              <a:t>هذا </a:t>
            </a:r>
            <a:r>
              <a:rPr lang="ar-SA" sz="2400" b="1">
                <a:solidFill>
                  <a:srgbClr val="000000"/>
                </a:solidFill>
              </a:rPr>
              <a:t> </a:t>
            </a:r>
            <a:r>
              <a:rPr lang="ar-SA" sz="2400" b="1">
                <a:solidFill>
                  <a:srgbClr val="0000FF"/>
                </a:solidFill>
              </a:rPr>
              <a:t>عملٌ</a:t>
            </a:r>
            <a:r>
              <a:rPr lang="ar-SA" sz="2400" b="1">
                <a:solidFill>
                  <a:srgbClr val="000000"/>
                </a:solidFill>
              </a:rPr>
              <a:t>  جيدٌ  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1898" name="Line 42"/>
          <p:cNvSpPr>
            <a:spLocks noChangeShapeType="1"/>
          </p:cNvSpPr>
          <p:nvPr/>
        </p:nvSpPr>
        <p:spPr bwMode="auto">
          <a:xfrm>
            <a:off x="8388350" y="559117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899" name="Line 43"/>
          <p:cNvSpPr>
            <a:spLocks noChangeShapeType="1"/>
          </p:cNvSpPr>
          <p:nvPr/>
        </p:nvSpPr>
        <p:spPr bwMode="auto">
          <a:xfrm>
            <a:off x="7813675" y="559117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900" name="Line 44"/>
          <p:cNvSpPr>
            <a:spLocks noChangeShapeType="1"/>
          </p:cNvSpPr>
          <p:nvPr/>
        </p:nvSpPr>
        <p:spPr bwMode="auto">
          <a:xfrm>
            <a:off x="7164388" y="559117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901" name="Text Box 45"/>
          <p:cNvSpPr txBox="1">
            <a:spLocks noChangeArrowheads="1"/>
          </p:cNvSpPr>
          <p:nvPr/>
        </p:nvSpPr>
        <p:spPr bwMode="auto">
          <a:xfrm>
            <a:off x="6904038" y="5807075"/>
            <a:ext cx="1751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000000"/>
                </a:solidFill>
              </a:rPr>
              <a:t>مبتدأ   </a:t>
            </a:r>
            <a:r>
              <a:rPr lang="ar-SA" sz="2000" b="1">
                <a:solidFill>
                  <a:srgbClr val="0000FF"/>
                </a:solidFill>
              </a:rPr>
              <a:t>خبرٌ</a:t>
            </a:r>
            <a:r>
              <a:rPr lang="ar-SA" sz="2000" b="1">
                <a:solidFill>
                  <a:srgbClr val="000000"/>
                </a:solidFill>
              </a:rPr>
              <a:t>    صفة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041902" name="Text Box 46"/>
          <p:cNvSpPr txBox="1">
            <a:spLocks noChangeArrowheads="1"/>
          </p:cNvSpPr>
          <p:nvPr/>
        </p:nvSpPr>
        <p:spPr bwMode="auto">
          <a:xfrm>
            <a:off x="3349625" y="5157788"/>
            <a:ext cx="3103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SA" sz="2400" b="1">
                <a:solidFill>
                  <a:srgbClr val="000000"/>
                </a:solidFill>
              </a:rPr>
              <a:t> كان</a:t>
            </a:r>
            <a:r>
              <a:rPr lang="ar-SA" sz="2400" b="1">
                <a:solidFill>
                  <a:srgbClr val="FF0000"/>
                </a:solidFill>
              </a:rPr>
              <a:t>  </a:t>
            </a:r>
            <a:r>
              <a:rPr lang="ar-SA" sz="2400" b="1">
                <a:solidFill>
                  <a:srgbClr val="000000"/>
                </a:solidFill>
              </a:rPr>
              <a:t> </a:t>
            </a:r>
            <a:r>
              <a:rPr lang="ar-SA" sz="2400" b="1">
                <a:solidFill>
                  <a:srgbClr val="FF0000"/>
                </a:solidFill>
              </a:rPr>
              <a:t>ذلك </a:t>
            </a:r>
            <a:r>
              <a:rPr lang="ar-SA" sz="2400" b="1">
                <a:solidFill>
                  <a:srgbClr val="000000"/>
                </a:solidFill>
              </a:rPr>
              <a:t>   </a:t>
            </a:r>
            <a:r>
              <a:rPr lang="ar-SA" sz="2400" b="1">
                <a:solidFill>
                  <a:srgbClr val="0000FF"/>
                </a:solidFill>
              </a:rPr>
              <a:t> زمناً  </a:t>
            </a:r>
            <a:r>
              <a:rPr lang="ar-SA" sz="2400" b="1">
                <a:solidFill>
                  <a:srgbClr val="000000"/>
                </a:solidFill>
              </a:rPr>
              <a:t> جميلاً  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1903" name="Line 47"/>
          <p:cNvSpPr>
            <a:spLocks noChangeShapeType="1"/>
          </p:cNvSpPr>
          <p:nvPr/>
        </p:nvSpPr>
        <p:spPr bwMode="auto">
          <a:xfrm>
            <a:off x="5372100" y="551815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904" name="Line 48"/>
          <p:cNvSpPr>
            <a:spLocks noChangeShapeType="1"/>
          </p:cNvSpPr>
          <p:nvPr/>
        </p:nvSpPr>
        <p:spPr bwMode="auto">
          <a:xfrm>
            <a:off x="4579938" y="551815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905" name="Line 49"/>
          <p:cNvSpPr>
            <a:spLocks noChangeShapeType="1"/>
          </p:cNvSpPr>
          <p:nvPr/>
        </p:nvSpPr>
        <p:spPr bwMode="auto">
          <a:xfrm>
            <a:off x="3787775" y="551815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906" name="Text Box 50"/>
          <p:cNvSpPr txBox="1">
            <a:spLocks noChangeArrowheads="1"/>
          </p:cNvSpPr>
          <p:nvPr/>
        </p:nvSpPr>
        <p:spPr bwMode="auto">
          <a:xfrm>
            <a:off x="3495675" y="5734050"/>
            <a:ext cx="2459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000000"/>
                </a:solidFill>
              </a:rPr>
              <a:t> اسم كان   </a:t>
            </a:r>
            <a:r>
              <a:rPr lang="ar-SA" sz="2000" b="1">
                <a:solidFill>
                  <a:srgbClr val="0000FF"/>
                </a:solidFill>
              </a:rPr>
              <a:t>خبر كان</a:t>
            </a:r>
            <a:r>
              <a:rPr lang="ar-SA" sz="2000" b="1">
                <a:solidFill>
                  <a:srgbClr val="000000"/>
                </a:solidFill>
              </a:rPr>
              <a:t>    صفة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041907" name="Text Box 51"/>
          <p:cNvSpPr txBox="1">
            <a:spLocks noChangeArrowheads="1"/>
          </p:cNvSpPr>
          <p:nvPr/>
        </p:nvSpPr>
        <p:spPr bwMode="auto">
          <a:xfrm>
            <a:off x="354013" y="5229225"/>
            <a:ext cx="3011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SA" sz="2400" b="1">
                <a:solidFill>
                  <a:srgbClr val="000000"/>
                </a:solidFill>
              </a:rPr>
              <a:t> تطلّبَ</a:t>
            </a:r>
            <a:r>
              <a:rPr lang="ar-SA" sz="2400" b="1">
                <a:solidFill>
                  <a:srgbClr val="FF0000"/>
                </a:solidFill>
              </a:rPr>
              <a:t> </a:t>
            </a:r>
            <a:r>
              <a:rPr lang="ar-SA" sz="2400" b="1">
                <a:solidFill>
                  <a:srgbClr val="000000"/>
                </a:solidFill>
              </a:rPr>
              <a:t> </a:t>
            </a:r>
            <a:r>
              <a:rPr lang="ar-SA" sz="2400" b="1">
                <a:solidFill>
                  <a:srgbClr val="FF0000"/>
                </a:solidFill>
              </a:rPr>
              <a:t>هذا</a:t>
            </a:r>
            <a:r>
              <a:rPr lang="ar-SA" sz="2400" b="1">
                <a:solidFill>
                  <a:srgbClr val="000000"/>
                </a:solidFill>
              </a:rPr>
              <a:t>   </a:t>
            </a:r>
            <a:r>
              <a:rPr lang="ar-SA" sz="2400" b="1">
                <a:solidFill>
                  <a:srgbClr val="0000FF"/>
                </a:solidFill>
              </a:rPr>
              <a:t>شجاعةً </a:t>
            </a:r>
            <a:r>
              <a:rPr lang="ar-SA" sz="2400" b="1">
                <a:solidFill>
                  <a:srgbClr val="000000"/>
                </a:solidFill>
              </a:rPr>
              <a:t> كبيرةً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1908" name="Line 52"/>
          <p:cNvSpPr>
            <a:spLocks noChangeShapeType="1"/>
          </p:cNvSpPr>
          <p:nvPr/>
        </p:nvSpPr>
        <p:spPr bwMode="auto">
          <a:xfrm>
            <a:off x="2284413" y="558958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909" name="Line 53"/>
          <p:cNvSpPr>
            <a:spLocks noChangeShapeType="1"/>
          </p:cNvSpPr>
          <p:nvPr/>
        </p:nvSpPr>
        <p:spPr bwMode="auto">
          <a:xfrm>
            <a:off x="1492250" y="558958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910" name="Line 54"/>
          <p:cNvSpPr>
            <a:spLocks noChangeShapeType="1"/>
          </p:cNvSpPr>
          <p:nvPr/>
        </p:nvSpPr>
        <p:spPr bwMode="auto">
          <a:xfrm>
            <a:off x="700088" y="558958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1911" name="Text Box 55"/>
          <p:cNvSpPr txBox="1">
            <a:spLocks noChangeArrowheads="1"/>
          </p:cNvSpPr>
          <p:nvPr/>
        </p:nvSpPr>
        <p:spPr bwMode="auto">
          <a:xfrm>
            <a:off x="339725" y="5805488"/>
            <a:ext cx="2406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000000"/>
                </a:solidFill>
              </a:rPr>
              <a:t>   فاعل   </a:t>
            </a:r>
            <a:r>
              <a:rPr lang="ar-SA" sz="2000" b="1">
                <a:solidFill>
                  <a:srgbClr val="0000FF"/>
                </a:solidFill>
              </a:rPr>
              <a:t>مفعولٌ به   </a:t>
            </a:r>
            <a:r>
              <a:rPr lang="ar-SA" sz="2000" b="1">
                <a:solidFill>
                  <a:srgbClr val="000000"/>
                </a:solidFill>
              </a:rPr>
              <a:t> صفة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55" name="عنصر نائب للتاريخ 5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578B-A322-41E7-BD30-B146D20A56EA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825973"/>
      </p:ext>
    </p:extLst>
  </p:cSld>
  <p:clrMapOvr>
    <a:masterClrMapping/>
  </p:clrMapOvr>
  <p:transition spd="med">
    <p:circl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1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1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1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1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1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1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1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1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1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1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41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41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41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41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41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41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418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041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041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041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041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041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041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041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041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04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041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041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2041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041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041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041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041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041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0418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041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2041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2041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2041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20418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2041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20418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2041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2041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2041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2041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2041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2041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2041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2041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2" dur="1000"/>
                                        <p:tgtEl>
                                          <p:spTgt spid="2041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1000"/>
                            </p:stCondLst>
                            <p:childTnLst>
                              <p:par>
                                <p:cTn id="31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6" dur="500" fill="hold"/>
                                        <p:tgtEl>
                                          <p:spTgt spid="2041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2041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2041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 fill="hold"/>
                                        <p:tgtEl>
                                          <p:spTgt spid="2041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000" fill="hold"/>
                                        <p:tgtEl>
                                          <p:spTgt spid="2041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2041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1000" fill="hold"/>
                                        <p:tgtEl>
                                          <p:spTgt spid="2041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2041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 fill="hold"/>
                                        <p:tgtEl>
                                          <p:spTgt spid="2041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 fill="hold"/>
                                        <p:tgtEl>
                                          <p:spTgt spid="2041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1000" fill="hold"/>
                                        <p:tgtEl>
                                          <p:spTgt spid="2041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1000" fill="hold"/>
                                        <p:tgtEl>
                                          <p:spTgt spid="20419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 fill="hold"/>
                                        <p:tgtEl>
                                          <p:spTgt spid="2041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9" dur="1000" fill="hold"/>
                                        <p:tgtEl>
                                          <p:spTgt spid="2041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1000" fill="hold"/>
                                        <p:tgtEl>
                                          <p:spTgt spid="2041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1000" fill="hold"/>
                                        <p:tgtEl>
                                          <p:spTgt spid="2041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 fill="hold"/>
                                        <p:tgtEl>
                                          <p:spTgt spid="2041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1" dur="1000" fill="hold"/>
                                        <p:tgtEl>
                                          <p:spTgt spid="2041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1" dur="1000" fill="hold"/>
                                        <p:tgtEl>
                                          <p:spTgt spid="2041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1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1860" grpId="0"/>
      <p:bldP spid="2041861" grpId="0" animBg="1"/>
      <p:bldP spid="2041862" grpId="0" animBg="1"/>
      <p:bldP spid="2041864" grpId="0" animBg="1"/>
      <p:bldP spid="2041865" grpId="0" animBg="1"/>
      <p:bldP spid="2041866" grpId="0" animBg="1"/>
      <p:bldP spid="2041867" grpId="0" animBg="1"/>
      <p:bldP spid="2041868" grpId="0" animBg="1"/>
      <p:bldP spid="2041869" grpId="0" animBg="1"/>
      <p:bldP spid="2041870" grpId="0" animBg="1"/>
      <p:bldP spid="2041871" grpId="0" animBg="1"/>
      <p:bldP spid="2041872" grpId="0" animBg="1"/>
      <p:bldP spid="2041874" grpId="0" animBg="1"/>
      <p:bldP spid="2041876" grpId="0"/>
      <p:bldP spid="2041877" grpId="0"/>
      <p:bldP spid="2041878" grpId="0" animBg="1"/>
      <p:bldP spid="2041879" grpId="0" animBg="1"/>
      <p:bldP spid="2041880" grpId="0"/>
      <p:bldP spid="2041881" grpId="0" animBg="1"/>
      <p:bldP spid="2041882" grpId="0" animBg="1"/>
      <p:bldP spid="2041883" grpId="0" animBg="1"/>
      <p:bldP spid="2041884" grpId="0"/>
      <p:bldP spid="2041885" grpId="0"/>
      <p:bldP spid="2041886" grpId="0" animBg="1"/>
      <p:bldP spid="2041887" grpId="0" animBg="1"/>
      <p:bldP spid="2041888" grpId="0" animBg="1"/>
      <p:bldP spid="2041889" grpId="0"/>
      <p:bldP spid="2041890" grpId="0"/>
      <p:bldP spid="2041891" grpId="0" animBg="1"/>
      <p:bldP spid="2041892" grpId="0" animBg="1"/>
      <p:bldP spid="2041893" grpId="0" animBg="1"/>
      <p:bldP spid="2041894" grpId="0"/>
      <p:bldP spid="2041895" grpId="0" animBg="1"/>
      <p:bldP spid="2041896" grpId="0" animBg="1"/>
      <p:bldP spid="2041897" grpId="0"/>
      <p:bldP spid="2041898" grpId="0" animBg="1"/>
      <p:bldP spid="2041899" grpId="0" animBg="1"/>
      <p:bldP spid="2041900" grpId="0" animBg="1"/>
      <p:bldP spid="2041901" grpId="0"/>
      <p:bldP spid="2041902" grpId="0"/>
      <p:bldP spid="2041903" grpId="0" animBg="1"/>
      <p:bldP spid="2041904" grpId="0" animBg="1"/>
      <p:bldP spid="2041905" grpId="0" animBg="1"/>
      <p:bldP spid="2041906" grpId="0"/>
      <p:bldP spid="2041907" grpId="0"/>
      <p:bldP spid="2041908" grpId="0" animBg="1"/>
      <p:bldP spid="2041909" grpId="0" animBg="1"/>
      <p:bldP spid="2041910" grpId="0" animBg="1"/>
      <p:bldP spid="20419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EA65-9521-48DA-BBD0-6BD7B4116290}" type="slidenum">
              <a:rPr lang="ar-SA">
                <a:solidFill>
                  <a:srgbClr val="000000"/>
                </a:solidFill>
              </a:rPr>
              <a:pPr/>
              <a:t>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44932" name="AutoShape 4"/>
          <p:cNvSpPr>
            <a:spLocks noChangeArrowheads="1"/>
          </p:cNvSpPr>
          <p:nvPr/>
        </p:nvSpPr>
        <p:spPr bwMode="auto">
          <a:xfrm>
            <a:off x="2124075" y="0"/>
            <a:ext cx="4959350" cy="762000"/>
          </a:xfrm>
          <a:prstGeom prst="ellipseRibbon">
            <a:avLst>
              <a:gd name="adj1" fmla="val 25000"/>
              <a:gd name="adj2" fmla="val 69333"/>
              <a:gd name="adj3" fmla="val 12500"/>
            </a:avLst>
          </a:prstGeom>
          <a:solidFill>
            <a:schemeClr val="tx2"/>
          </a:solidFill>
          <a:ln w="9525">
            <a:solidFill>
              <a:srgbClr val="FFCC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3600" b="1">
                <a:solidFill>
                  <a:srgbClr val="FAFCFB"/>
                </a:solidFill>
              </a:rPr>
              <a:t>أسئلة للتأمل والربط</a:t>
            </a:r>
            <a:endParaRPr lang="en-US" sz="3600" b="1">
              <a:solidFill>
                <a:srgbClr val="FAFCFB"/>
              </a:solidFill>
            </a:endParaRPr>
          </a:p>
        </p:txBody>
      </p:sp>
      <p:sp>
        <p:nvSpPr>
          <p:cNvPr id="2044933" name="AutoShape 5"/>
          <p:cNvSpPr>
            <a:spLocks noChangeArrowheads="1"/>
          </p:cNvSpPr>
          <p:nvPr/>
        </p:nvSpPr>
        <p:spPr bwMode="auto">
          <a:xfrm>
            <a:off x="5076825" y="981075"/>
            <a:ext cx="3579813" cy="609600"/>
          </a:xfrm>
          <a:prstGeom prst="flowChartOnlineStorage">
            <a:avLst/>
          </a:prstGeom>
          <a:solidFill>
            <a:srgbClr val="FFFF7D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800" b="1">
                <a:solidFill>
                  <a:srgbClr val="0000FF"/>
                </a:solidFill>
              </a:rPr>
              <a:t>      فيم تتفقُ التوابعُ كلُّها ؟</a:t>
            </a:r>
            <a:endParaRPr lang="en-US" sz="2800" b="1">
              <a:solidFill>
                <a:srgbClr val="0000FF"/>
              </a:solidFill>
            </a:endParaRPr>
          </a:p>
        </p:txBody>
      </p:sp>
      <p:pic>
        <p:nvPicPr>
          <p:cNvPr id="2044934" name="Picture 6" descr="كف يشير بإصبعه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7988" y="981075"/>
            <a:ext cx="1116012" cy="571500"/>
          </a:xfrm>
          <a:prstGeom prst="rect">
            <a:avLst/>
          </a:prstGeom>
          <a:noFill/>
        </p:spPr>
      </p:pic>
      <p:sp>
        <p:nvSpPr>
          <p:cNvPr id="2044935" name="AutoShape 7" descr="قصاصات ورق صغيرة"/>
          <p:cNvSpPr>
            <a:spLocks noChangeArrowheads="1"/>
          </p:cNvSpPr>
          <p:nvPr/>
        </p:nvSpPr>
        <p:spPr bwMode="auto">
          <a:xfrm>
            <a:off x="0" y="765175"/>
            <a:ext cx="5003800" cy="1143000"/>
          </a:xfrm>
          <a:prstGeom prst="horizontalScroll">
            <a:avLst>
              <a:gd name="adj" fmla="val 12500"/>
            </a:avLst>
          </a:prstGeom>
          <a:pattFill prst="smConfetti">
            <a:fgClr>
              <a:srgbClr val="990000"/>
            </a:fgClr>
            <a:bgClr>
              <a:schemeClr val="bg1"/>
            </a:bgClr>
          </a:patt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00"/>
                </a:solidFill>
              </a:rPr>
              <a:t>اتباع ما قبلها في الإعراب رفعاً ونصباً وجراً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4936" name="AutoShape 8"/>
          <p:cNvSpPr>
            <a:spLocks noChangeArrowheads="1"/>
          </p:cNvSpPr>
          <p:nvPr/>
        </p:nvSpPr>
        <p:spPr bwMode="auto">
          <a:xfrm>
            <a:off x="5076825" y="2205038"/>
            <a:ext cx="3579813" cy="609600"/>
          </a:xfrm>
          <a:prstGeom prst="flowChartOnlineStorage">
            <a:avLst/>
          </a:prstGeom>
          <a:solidFill>
            <a:srgbClr val="FFFF7D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FF"/>
                </a:solidFill>
              </a:rPr>
              <a:t>      كيف تميز بين البدل والتوكيد ؟</a:t>
            </a:r>
            <a:endParaRPr lang="en-US" sz="2400" b="1">
              <a:solidFill>
                <a:srgbClr val="0000FF"/>
              </a:solidFill>
            </a:endParaRPr>
          </a:p>
        </p:txBody>
      </p:sp>
      <p:pic>
        <p:nvPicPr>
          <p:cNvPr id="2044937" name="Picture 9" descr="كف يشير بإصبعه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7988" y="2205038"/>
            <a:ext cx="1116012" cy="571500"/>
          </a:xfrm>
          <a:prstGeom prst="rect">
            <a:avLst/>
          </a:prstGeom>
          <a:noFill/>
        </p:spPr>
      </p:pic>
      <p:sp>
        <p:nvSpPr>
          <p:cNvPr id="2044938" name="AutoShape 10" descr="قصاصات ورق صغيرة"/>
          <p:cNvSpPr>
            <a:spLocks noChangeArrowheads="1"/>
          </p:cNvSpPr>
          <p:nvPr/>
        </p:nvSpPr>
        <p:spPr bwMode="auto">
          <a:xfrm>
            <a:off x="0" y="1989138"/>
            <a:ext cx="5003800" cy="1143000"/>
          </a:xfrm>
          <a:prstGeom prst="horizontalScroll">
            <a:avLst>
              <a:gd name="adj" fmla="val 12500"/>
            </a:avLst>
          </a:prstGeom>
          <a:pattFill prst="smConfetti">
            <a:fgClr>
              <a:srgbClr val="990000"/>
            </a:fgClr>
            <a:bgClr>
              <a:schemeClr val="bg1"/>
            </a:bgClr>
          </a:patt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000" b="1">
                <a:solidFill>
                  <a:srgbClr val="000000"/>
                </a:solidFill>
              </a:rPr>
              <a:t>التوكيد المعنوي له ألفاظ مخصوصة ، واللفظي بالتكرار 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044939" name="AutoShape 11"/>
          <p:cNvSpPr>
            <a:spLocks noChangeArrowheads="1"/>
          </p:cNvSpPr>
          <p:nvPr/>
        </p:nvSpPr>
        <p:spPr bwMode="auto">
          <a:xfrm>
            <a:off x="5076825" y="3357563"/>
            <a:ext cx="3579813" cy="609600"/>
          </a:xfrm>
          <a:prstGeom prst="flowChartOnlineStorage">
            <a:avLst/>
          </a:prstGeom>
          <a:solidFill>
            <a:srgbClr val="FFFF7D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800" b="1">
                <a:solidFill>
                  <a:srgbClr val="0000FF"/>
                </a:solidFill>
              </a:rPr>
              <a:t>      </a:t>
            </a:r>
            <a:r>
              <a:rPr lang="ar-AE" sz="2400" b="1">
                <a:solidFill>
                  <a:srgbClr val="0000FF"/>
                </a:solidFill>
              </a:rPr>
              <a:t>كيف تميز بين البدل والنعت</a:t>
            </a:r>
            <a:r>
              <a:rPr lang="ar-AE" sz="2800" b="1">
                <a:solidFill>
                  <a:srgbClr val="0000FF"/>
                </a:solidFill>
              </a:rPr>
              <a:t> ؟</a:t>
            </a:r>
            <a:endParaRPr lang="en-US" sz="2800" b="1">
              <a:solidFill>
                <a:srgbClr val="0000FF"/>
              </a:solidFill>
            </a:endParaRPr>
          </a:p>
        </p:txBody>
      </p:sp>
      <p:pic>
        <p:nvPicPr>
          <p:cNvPr id="2044940" name="Picture 12" descr="كف يشير بإصبعه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7988" y="3357563"/>
            <a:ext cx="1116012" cy="571500"/>
          </a:xfrm>
          <a:prstGeom prst="rect">
            <a:avLst/>
          </a:prstGeom>
          <a:noFill/>
        </p:spPr>
      </p:pic>
      <p:sp>
        <p:nvSpPr>
          <p:cNvPr id="2044941" name="AutoShape 13" descr="قصاصات ورق صغيرة"/>
          <p:cNvSpPr>
            <a:spLocks noChangeArrowheads="1"/>
          </p:cNvSpPr>
          <p:nvPr/>
        </p:nvSpPr>
        <p:spPr bwMode="auto">
          <a:xfrm>
            <a:off x="0" y="3141663"/>
            <a:ext cx="5003800" cy="1143000"/>
          </a:xfrm>
          <a:prstGeom prst="horizontalScroll">
            <a:avLst>
              <a:gd name="adj" fmla="val 12500"/>
            </a:avLst>
          </a:prstGeom>
          <a:pattFill prst="smConfetti">
            <a:fgClr>
              <a:srgbClr val="990000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00"/>
                </a:solidFill>
              </a:rPr>
              <a:t>النعت يصف ما قبله بصفة من صفاته 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00"/>
                </a:solidFill>
              </a:rPr>
              <a:t>ويجب أن يكون من الأسماء المشتقة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4942" name="AutoShape 14"/>
          <p:cNvSpPr>
            <a:spLocks noChangeArrowheads="1"/>
          </p:cNvSpPr>
          <p:nvPr/>
        </p:nvSpPr>
        <p:spPr bwMode="auto">
          <a:xfrm>
            <a:off x="2700338" y="4508500"/>
            <a:ext cx="6245225" cy="609600"/>
          </a:xfrm>
          <a:prstGeom prst="flowChartOnlineStorage">
            <a:avLst/>
          </a:prstGeom>
          <a:solidFill>
            <a:srgbClr val="FFFF7D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800" b="1">
                <a:solidFill>
                  <a:srgbClr val="0000FF"/>
                </a:solidFill>
              </a:rPr>
              <a:t>        </a:t>
            </a:r>
            <a:r>
              <a:rPr lang="ar-AE" sz="2400" b="1">
                <a:solidFill>
                  <a:srgbClr val="0000FF"/>
                </a:solidFill>
              </a:rPr>
              <a:t>هل تعتقد أن البدلَ كثيرُ الاستعمالِ مقارنة بالنعت</a:t>
            </a:r>
            <a:r>
              <a:rPr lang="ar-AE" sz="2800" b="1">
                <a:solidFill>
                  <a:srgbClr val="0000FF"/>
                </a:solidFill>
              </a:rPr>
              <a:t> ؟</a:t>
            </a:r>
            <a:endParaRPr lang="en-US" sz="2800" b="1">
              <a:solidFill>
                <a:srgbClr val="0000FF"/>
              </a:solidFill>
            </a:endParaRPr>
          </a:p>
        </p:txBody>
      </p:sp>
      <p:pic>
        <p:nvPicPr>
          <p:cNvPr id="2044943" name="Picture 15" descr="كف يشير بإصبعه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7988" y="4508500"/>
            <a:ext cx="1116012" cy="571500"/>
          </a:xfrm>
          <a:prstGeom prst="rect">
            <a:avLst/>
          </a:prstGeom>
          <a:noFill/>
        </p:spPr>
      </p:pic>
      <p:sp>
        <p:nvSpPr>
          <p:cNvPr id="2044944" name="AutoShape 16" descr="قصاصات ورق صغيرة"/>
          <p:cNvSpPr>
            <a:spLocks noChangeArrowheads="1"/>
          </p:cNvSpPr>
          <p:nvPr/>
        </p:nvSpPr>
        <p:spPr bwMode="auto">
          <a:xfrm>
            <a:off x="0" y="4292600"/>
            <a:ext cx="2700338" cy="1143000"/>
          </a:xfrm>
          <a:prstGeom prst="horizontalScroll">
            <a:avLst>
              <a:gd name="adj" fmla="val 12500"/>
            </a:avLst>
          </a:prstGeom>
          <a:pattFill prst="smConfetti">
            <a:fgClr>
              <a:srgbClr val="990000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000" b="1">
                <a:solidFill>
                  <a:srgbClr val="000000"/>
                </a:solidFill>
              </a:rPr>
              <a:t>البدلُ أصبحَ استخدامُه كثيراً 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000" b="1">
                <a:solidFill>
                  <a:srgbClr val="000000"/>
                </a:solidFill>
              </a:rPr>
              <a:t>لكثرة المناصب والألقاب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044945" name="AutoShape 17"/>
          <p:cNvSpPr>
            <a:spLocks noChangeArrowheads="1"/>
          </p:cNvSpPr>
          <p:nvPr/>
        </p:nvSpPr>
        <p:spPr bwMode="auto">
          <a:xfrm>
            <a:off x="6804025" y="5300663"/>
            <a:ext cx="1995488" cy="914400"/>
          </a:xfrm>
          <a:prstGeom prst="star32">
            <a:avLst>
              <a:gd name="adj" fmla="val 37500"/>
            </a:avLst>
          </a:prstGeom>
          <a:solidFill>
            <a:srgbClr val="FFCC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800" b="1">
                <a:solidFill>
                  <a:srgbClr val="000000"/>
                </a:solidFill>
              </a:rPr>
              <a:t>مع ملاحظة </a:t>
            </a: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2044946" name="AutoShape 18" descr="قصاصات ورق صغيرة"/>
          <p:cNvSpPr>
            <a:spLocks noChangeArrowheads="1"/>
          </p:cNvSpPr>
          <p:nvPr/>
        </p:nvSpPr>
        <p:spPr bwMode="auto">
          <a:xfrm>
            <a:off x="2627313" y="5229225"/>
            <a:ext cx="4213225" cy="1143000"/>
          </a:xfrm>
          <a:prstGeom prst="horizontalScroll">
            <a:avLst>
              <a:gd name="adj" fmla="val 12500"/>
            </a:avLst>
          </a:prstGeom>
          <a:pattFill prst="smConfetti">
            <a:fgClr>
              <a:srgbClr val="990000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00"/>
                </a:solidFill>
              </a:rPr>
              <a:t>أن النعت أكثر التوابع استخداماً في اللغة</a:t>
            </a:r>
            <a:endParaRPr lang="en-US" sz="2400" b="1">
              <a:solidFill>
                <a:srgbClr val="000000"/>
              </a:solidFill>
            </a:endParaRPr>
          </a:p>
        </p:txBody>
      </p:sp>
      <p:pic>
        <p:nvPicPr>
          <p:cNvPr id="2044947" name="Picture 19" descr="رجوع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3888" y="6323013"/>
            <a:ext cx="900112" cy="534987"/>
          </a:xfrm>
          <a:prstGeom prst="rect">
            <a:avLst/>
          </a:prstGeom>
          <a:solidFill>
            <a:srgbClr val="0000FF"/>
          </a:solidFill>
        </p:spPr>
      </p:pic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FC20-F493-44E3-85B9-86E79CDB605D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173469"/>
      </p:ext>
    </p:extLst>
  </p:cSld>
  <p:clrMapOvr>
    <a:masterClrMapping/>
  </p:clrMapOvr>
  <p:transition spd="med">
    <p:circl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4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4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4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4" dur="1000"/>
                                        <p:tgtEl>
                                          <p:spTgt spid="204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8" dur="500"/>
                                        <p:tgtEl>
                                          <p:spTgt spid="204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49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449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4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0" dur="1000"/>
                                        <p:tgtEl>
                                          <p:spTgt spid="204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4" dur="500"/>
                                        <p:tgtEl>
                                          <p:spTgt spid="2044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44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44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44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6" dur="1000"/>
                                        <p:tgtEl>
                                          <p:spTgt spid="2044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0" dur="500"/>
                                        <p:tgtEl>
                                          <p:spTgt spid="2044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449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44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44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44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3" dur="1000"/>
                                        <p:tgtEl>
                                          <p:spTgt spid="2044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7" dur="500"/>
                                        <p:tgtEl>
                                          <p:spTgt spid="2044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2" dur="500"/>
                                        <p:tgtEl>
                                          <p:spTgt spid="2044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4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044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4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44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44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4932" grpId="0" animBg="1"/>
      <p:bldP spid="2044933" grpId="0" animBg="1"/>
      <p:bldP spid="2044935" grpId="0" animBg="1"/>
      <p:bldP spid="2044936" grpId="0" animBg="1"/>
      <p:bldP spid="2044938" grpId="0" animBg="1"/>
      <p:bldP spid="2044939" grpId="0" animBg="1"/>
      <p:bldP spid="2044941" grpId="0" animBg="1"/>
      <p:bldP spid="2044942" grpId="0" animBg="1"/>
      <p:bldP spid="2044944" grpId="0" animBg="1"/>
      <p:bldP spid="2044945" grpId="0" animBg="1"/>
      <p:bldP spid="204494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3B4A-FA28-4918-88A6-64FEFD98DEF7}" type="slidenum">
              <a:rPr lang="ar-SA">
                <a:solidFill>
                  <a:srgbClr val="000000"/>
                </a:solidFill>
              </a:rPr>
              <a:pPr/>
              <a:t>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45956" name="AutoShape 4"/>
          <p:cNvSpPr>
            <a:spLocks noChangeArrowheads="1"/>
          </p:cNvSpPr>
          <p:nvPr/>
        </p:nvSpPr>
        <p:spPr bwMode="auto">
          <a:xfrm>
            <a:off x="2124075" y="0"/>
            <a:ext cx="4959350" cy="762000"/>
          </a:xfrm>
          <a:prstGeom prst="ellipseRibbon">
            <a:avLst>
              <a:gd name="adj1" fmla="val 25000"/>
              <a:gd name="adj2" fmla="val 69333"/>
              <a:gd name="adj3" fmla="val 12500"/>
            </a:avLst>
          </a:prstGeom>
          <a:solidFill>
            <a:schemeClr val="tx2"/>
          </a:solidFill>
          <a:ln w="9525">
            <a:solidFill>
              <a:srgbClr val="FFCC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3600" b="1">
                <a:solidFill>
                  <a:srgbClr val="FAFCFB"/>
                </a:solidFill>
              </a:rPr>
              <a:t>أنشطة وتدريبات</a:t>
            </a:r>
            <a:endParaRPr lang="en-US" sz="3600" b="1">
              <a:solidFill>
                <a:srgbClr val="FAFCFB"/>
              </a:solidFill>
            </a:endParaRPr>
          </a:p>
        </p:txBody>
      </p:sp>
      <p:sp>
        <p:nvSpPr>
          <p:cNvPr id="2045957" name="Oval 5"/>
          <p:cNvSpPr>
            <a:spLocks noChangeArrowheads="1"/>
          </p:cNvSpPr>
          <p:nvPr/>
        </p:nvSpPr>
        <p:spPr bwMode="auto">
          <a:xfrm>
            <a:off x="8027988" y="765175"/>
            <a:ext cx="863600" cy="3603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3600" b="1">
                <a:solidFill>
                  <a:srgbClr val="FFFF99"/>
                </a:solidFill>
              </a:rPr>
              <a:t>1-2</a:t>
            </a:r>
            <a:endParaRPr lang="en-US" sz="3600" b="1">
              <a:solidFill>
                <a:srgbClr val="FFFF99"/>
              </a:solidFill>
            </a:endParaRPr>
          </a:p>
        </p:txBody>
      </p:sp>
      <p:sp>
        <p:nvSpPr>
          <p:cNvPr id="2045958" name="Text Box 6"/>
          <p:cNvSpPr txBox="1">
            <a:spLocks noChangeArrowheads="1"/>
          </p:cNvSpPr>
          <p:nvPr/>
        </p:nvSpPr>
        <p:spPr bwMode="auto">
          <a:xfrm>
            <a:off x="1763713" y="692150"/>
            <a:ext cx="6132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00"/>
                </a:solidFill>
              </a:rPr>
              <a:t>اقرأ النصوص الآتية ثم عين البدل والمبدل منه ونوع البدل : </a:t>
            </a:r>
            <a:endParaRPr lang="en-US" sz="2400" b="1">
              <a:solidFill>
                <a:srgbClr val="000000"/>
              </a:solidFill>
            </a:endParaRPr>
          </a:p>
        </p:txBody>
      </p:sp>
      <p:graphicFrame>
        <p:nvGraphicFramePr>
          <p:cNvPr id="2046037" name="Group 85"/>
          <p:cNvGraphicFramePr>
            <a:graphicFrameLocks noGrp="1"/>
          </p:cNvGraphicFramePr>
          <p:nvPr/>
        </p:nvGraphicFramePr>
        <p:xfrm>
          <a:off x="0" y="1125538"/>
          <a:ext cx="9144000" cy="5110164"/>
        </p:xfrm>
        <a:graphic>
          <a:graphicData uri="http://schemas.openxmlformats.org/drawingml/2006/table">
            <a:tbl>
              <a:tblPr rtl="1"/>
              <a:tblGrid>
                <a:gridCol w="4859337"/>
                <a:gridCol w="1441450"/>
                <a:gridCol w="1439863"/>
                <a:gridCol w="140335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النص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AE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البدل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AE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المبدل منه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AE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نوع البدل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”محمدٌ رسولُ اللهِ والذين معه أشداءُ على الكفار رحماءُ بينهم“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قال (ص):“إنّ اللهَ تبارك وتعالى سيؤيد هذا الدينَ بأقوام لا قبل لهم ”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انقضت ساعاتُ النهارِ أكثرُها في البحث عن الأوراق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افتتح مديرُ الدائرةِ خالدٌ بنُ محمدٍ المعرضَ السنويَّ الخامسَ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إنَّ هذا الأمرَ محيرٌ حقاً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هذه الأفكارُ تستحقُ التشجيعَ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أعجبني الكتابُ أسلوبُهُ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</a:tbl>
          </a:graphicData>
        </a:graphic>
      </p:graphicFrame>
      <p:sp>
        <p:nvSpPr>
          <p:cNvPr id="2046038" name="Oval 86"/>
          <p:cNvSpPr>
            <a:spLocks noChangeArrowheads="1"/>
          </p:cNvSpPr>
          <p:nvPr/>
        </p:nvSpPr>
        <p:spPr bwMode="auto">
          <a:xfrm>
            <a:off x="2843213" y="1773238"/>
            <a:ext cx="1441450" cy="647700"/>
          </a:xfrm>
          <a:prstGeom prst="ellipse">
            <a:avLst/>
          </a:prstGeom>
          <a:solidFill>
            <a:srgbClr val="94CF0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990000"/>
                </a:solidFill>
              </a:rPr>
              <a:t>رسول الله</a:t>
            </a:r>
            <a:endParaRPr lang="en-US" sz="2400" b="1">
              <a:solidFill>
                <a:srgbClr val="990000"/>
              </a:solidFill>
            </a:endParaRPr>
          </a:p>
        </p:txBody>
      </p:sp>
      <p:sp>
        <p:nvSpPr>
          <p:cNvPr id="2046039" name="Oval 87"/>
          <p:cNvSpPr>
            <a:spLocks noChangeArrowheads="1"/>
          </p:cNvSpPr>
          <p:nvPr/>
        </p:nvSpPr>
        <p:spPr bwMode="auto">
          <a:xfrm>
            <a:off x="1403350" y="1773238"/>
            <a:ext cx="1441450" cy="6477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FAFCFB"/>
                </a:solidFill>
              </a:rPr>
              <a:t>محمدٌ</a:t>
            </a:r>
            <a:endParaRPr lang="en-US" sz="2400" b="1">
              <a:solidFill>
                <a:srgbClr val="FAFCFB"/>
              </a:solidFill>
            </a:endParaRPr>
          </a:p>
        </p:txBody>
      </p:sp>
      <p:sp>
        <p:nvSpPr>
          <p:cNvPr id="2046040" name="Oval 88"/>
          <p:cNvSpPr>
            <a:spLocks noChangeArrowheads="1"/>
          </p:cNvSpPr>
          <p:nvPr/>
        </p:nvSpPr>
        <p:spPr bwMode="auto">
          <a:xfrm>
            <a:off x="0" y="1773238"/>
            <a:ext cx="140335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مطابق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46041" name="Oval 89"/>
          <p:cNvSpPr>
            <a:spLocks noChangeArrowheads="1"/>
          </p:cNvSpPr>
          <p:nvPr/>
        </p:nvSpPr>
        <p:spPr bwMode="auto">
          <a:xfrm>
            <a:off x="2843213" y="2420938"/>
            <a:ext cx="1441450" cy="647700"/>
          </a:xfrm>
          <a:prstGeom prst="ellipse">
            <a:avLst/>
          </a:prstGeom>
          <a:solidFill>
            <a:srgbClr val="94CF0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990000"/>
                </a:solidFill>
              </a:rPr>
              <a:t>الدينَ</a:t>
            </a:r>
            <a:endParaRPr lang="en-US" sz="2400" b="1">
              <a:solidFill>
                <a:srgbClr val="990000"/>
              </a:solidFill>
            </a:endParaRPr>
          </a:p>
        </p:txBody>
      </p:sp>
      <p:sp>
        <p:nvSpPr>
          <p:cNvPr id="2046042" name="Oval 90"/>
          <p:cNvSpPr>
            <a:spLocks noChangeArrowheads="1"/>
          </p:cNvSpPr>
          <p:nvPr/>
        </p:nvSpPr>
        <p:spPr bwMode="auto">
          <a:xfrm>
            <a:off x="2843213" y="3068638"/>
            <a:ext cx="1441450" cy="576262"/>
          </a:xfrm>
          <a:prstGeom prst="ellipse">
            <a:avLst/>
          </a:prstGeom>
          <a:solidFill>
            <a:srgbClr val="94CF0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990000"/>
                </a:solidFill>
              </a:rPr>
              <a:t>أكثرُها</a:t>
            </a:r>
            <a:endParaRPr lang="en-US" sz="2400" b="1">
              <a:solidFill>
                <a:srgbClr val="990000"/>
              </a:solidFill>
            </a:endParaRPr>
          </a:p>
        </p:txBody>
      </p:sp>
      <p:sp>
        <p:nvSpPr>
          <p:cNvPr id="2046043" name="Oval 91"/>
          <p:cNvSpPr>
            <a:spLocks noChangeArrowheads="1"/>
          </p:cNvSpPr>
          <p:nvPr/>
        </p:nvSpPr>
        <p:spPr bwMode="auto">
          <a:xfrm>
            <a:off x="2843213" y="3644900"/>
            <a:ext cx="1441450" cy="647700"/>
          </a:xfrm>
          <a:prstGeom prst="ellipse">
            <a:avLst/>
          </a:prstGeom>
          <a:solidFill>
            <a:srgbClr val="94CF0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990000"/>
                </a:solidFill>
              </a:rPr>
              <a:t>خالدٌ</a:t>
            </a:r>
            <a:endParaRPr lang="en-US" sz="2400" b="1">
              <a:solidFill>
                <a:srgbClr val="990000"/>
              </a:solidFill>
            </a:endParaRPr>
          </a:p>
        </p:txBody>
      </p:sp>
      <p:sp>
        <p:nvSpPr>
          <p:cNvPr id="2046044" name="Oval 92"/>
          <p:cNvSpPr>
            <a:spLocks noChangeArrowheads="1"/>
          </p:cNvSpPr>
          <p:nvPr/>
        </p:nvSpPr>
        <p:spPr bwMode="auto">
          <a:xfrm>
            <a:off x="2843213" y="4292600"/>
            <a:ext cx="1441450" cy="647700"/>
          </a:xfrm>
          <a:prstGeom prst="ellipse">
            <a:avLst/>
          </a:prstGeom>
          <a:solidFill>
            <a:srgbClr val="94CF0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990000"/>
                </a:solidFill>
              </a:rPr>
              <a:t>الأمرَ</a:t>
            </a:r>
            <a:endParaRPr lang="en-US" sz="2400" b="1">
              <a:solidFill>
                <a:srgbClr val="990000"/>
              </a:solidFill>
            </a:endParaRPr>
          </a:p>
        </p:txBody>
      </p:sp>
      <p:sp>
        <p:nvSpPr>
          <p:cNvPr id="2046045" name="Oval 93"/>
          <p:cNvSpPr>
            <a:spLocks noChangeArrowheads="1"/>
          </p:cNvSpPr>
          <p:nvPr/>
        </p:nvSpPr>
        <p:spPr bwMode="auto">
          <a:xfrm>
            <a:off x="2843213" y="4941888"/>
            <a:ext cx="1441450" cy="647700"/>
          </a:xfrm>
          <a:prstGeom prst="ellipse">
            <a:avLst/>
          </a:prstGeom>
          <a:solidFill>
            <a:srgbClr val="94CF0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990000"/>
                </a:solidFill>
              </a:rPr>
              <a:t>الأفكارُ</a:t>
            </a:r>
            <a:endParaRPr lang="en-US" sz="2400" b="1">
              <a:solidFill>
                <a:srgbClr val="990000"/>
              </a:solidFill>
            </a:endParaRPr>
          </a:p>
        </p:txBody>
      </p:sp>
      <p:sp>
        <p:nvSpPr>
          <p:cNvPr id="2046046" name="Oval 94"/>
          <p:cNvSpPr>
            <a:spLocks noChangeArrowheads="1"/>
          </p:cNvSpPr>
          <p:nvPr/>
        </p:nvSpPr>
        <p:spPr bwMode="auto">
          <a:xfrm>
            <a:off x="2843213" y="5589588"/>
            <a:ext cx="1441450" cy="647700"/>
          </a:xfrm>
          <a:prstGeom prst="ellipse">
            <a:avLst/>
          </a:prstGeom>
          <a:solidFill>
            <a:srgbClr val="94CF0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990000"/>
                </a:solidFill>
              </a:rPr>
              <a:t>أسلوبُه</a:t>
            </a:r>
            <a:endParaRPr lang="en-US" sz="2400" b="1">
              <a:solidFill>
                <a:srgbClr val="990000"/>
              </a:solidFill>
            </a:endParaRPr>
          </a:p>
        </p:txBody>
      </p:sp>
      <p:sp>
        <p:nvSpPr>
          <p:cNvPr id="2046047" name="Oval 95"/>
          <p:cNvSpPr>
            <a:spLocks noChangeArrowheads="1"/>
          </p:cNvSpPr>
          <p:nvPr/>
        </p:nvSpPr>
        <p:spPr bwMode="auto">
          <a:xfrm>
            <a:off x="0" y="2420938"/>
            <a:ext cx="140335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مطابق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46048" name="Oval 96"/>
          <p:cNvSpPr>
            <a:spLocks noChangeArrowheads="1"/>
          </p:cNvSpPr>
          <p:nvPr/>
        </p:nvSpPr>
        <p:spPr bwMode="auto">
          <a:xfrm>
            <a:off x="1403350" y="2420938"/>
            <a:ext cx="1441450" cy="6477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FAFCFB"/>
                </a:solidFill>
              </a:rPr>
              <a:t>هذا</a:t>
            </a:r>
            <a:endParaRPr lang="en-US" sz="2400" b="1">
              <a:solidFill>
                <a:srgbClr val="FAFCFB"/>
              </a:solidFill>
            </a:endParaRPr>
          </a:p>
        </p:txBody>
      </p:sp>
      <p:sp>
        <p:nvSpPr>
          <p:cNvPr id="2046049" name="Oval 97"/>
          <p:cNvSpPr>
            <a:spLocks noChangeArrowheads="1"/>
          </p:cNvSpPr>
          <p:nvPr/>
        </p:nvSpPr>
        <p:spPr bwMode="auto">
          <a:xfrm>
            <a:off x="1403350" y="3068638"/>
            <a:ext cx="1441450" cy="5762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FAFCFB"/>
                </a:solidFill>
              </a:rPr>
              <a:t>ساعاتُ النهار</a:t>
            </a:r>
            <a:endParaRPr lang="en-US" sz="2400" b="1">
              <a:solidFill>
                <a:srgbClr val="FAFCFB"/>
              </a:solidFill>
            </a:endParaRPr>
          </a:p>
        </p:txBody>
      </p:sp>
      <p:sp>
        <p:nvSpPr>
          <p:cNvPr id="2046050" name="Oval 98"/>
          <p:cNvSpPr>
            <a:spLocks noChangeArrowheads="1"/>
          </p:cNvSpPr>
          <p:nvPr/>
        </p:nvSpPr>
        <p:spPr bwMode="auto">
          <a:xfrm>
            <a:off x="1403350" y="3644900"/>
            <a:ext cx="1441450" cy="6477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FAFCFB"/>
                </a:solidFill>
              </a:rPr>
              <a:t>مديرُ الدائرة</a:t>
            </a:r>
            <a:endParaRPr lang="en-US" sz="2400" b="1">
              <a:solidFill>
                <a:srgbClr val="FAFCFB"/>
              </a:solidFill>
            </a:endParaRPr>
          </a:p>
        </p:txBody>
      </p:sp>
      <p:sp>
        <p:nvSpPr>
          <p:cNvPr id="2046051" name="Oval 99"/>
          <p:cNvSpPr>
            <a:spLocks noChangeArrowheads="1"/>
          </p:cNvSpPr>
          <p:nvPr/>
        </p:nvSpPr>
        <p:spPr bwMode="auto">
          <a:xfrm>
            <a:off x="1403350" y="4292600"/>
            <a:ext cx="1441450" cy="6477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FAFCFB"/>
                </a:solidFill>
              </a:rPr>
              <a:t>هذا</a:t>
            </a:r>
            <a:endParaRPr lang="en-US" sz="2400" b="1">
              <a:solidFill>
                <a:srgbClr val="FAFCFB"/>
              </a:solidFill>
            </a:endParaRPr>
          </a:p>
        </p:txBody>
      </p:sp>
      <p:sp>
        <p:nvSpPr>
          <p:cNvPr id="2046052" name="Oval 100"/>
          <p:cNvSpPr>
            <a:spLocks noChangeArrowheads="1"/>
          </p:cNvSpPr>
          <p:nvPr/>
        </p:nvSpPr>
        <p:spPr bwMode="auto">
          <a:xfrm>
            <a:off x="1403350" y="4941888"/>
            <a:ext cx="1441450" cy="6477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FAFCFB"/>
                </a:solidFill>
              </a:rPr>
              <a:t>هذه</a:t>
            </a:r>
            <a:endParaRPr lang="en-US" sz="2400" b="1">
              <a:solidFill>
                <a:srgbClr val="FAFCFB"/>
              </a:solidFill>
            </a:endParaRPr>
          </a:p>
        </p:txBody>
      </p:sp>
      <p:sp>
        <p:nvSpPr>
          <p:cNvPr id="2046053" name="Oval 101"/>
          <p:cNvSpPr>
            <a:spLocks noChangeArrowheads="1"/>
          </p:cNvSpPr>
          <p:nvPr/>
        </p:nvSpPr>
        <p:spPr bwMode="auto">
          <a:xfrm>
            <a:off x="1403350" y="5589588"/>
            <a:ext cx="1441450" cy="6477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FAFCFB"/>
                </a:solidFill>
              </a:rPr>
              <a:t>الكتابُ</a:t>
            </a:r>
            <a:endParaRPr lang="en-US" sz="2400" b="1">
              <a:solidFill>
                <a:srgbClr val="FAFCFB"/>
              </a:solidFill>
            </a:endParaRPr>
          </a:p>
        </p:txBody>
      </p:sp>
      <p:sp>
        <p:nvSpPr>
          <p:cNvPr id="2046055" name="Oval 103"/>
          <p:cNvSpPr>
            <a:spLocks noChangeArrowheads="1"/>
          </p:cNvSpPr>
          <p:nvPr/>
        </p:nvSpPr>
        <p:spPr bwMode="auto">
          <a:xfrm>
            <a:off x="0" y="5589588"/>
            <a:ext cx="140335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اشتمال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46056" name="Oval 104"/>
          <p:cNvSpPr>
            <a:spLocks noChangeArrowheads="1"/>
          </p:cNvSpPr>
          <p:nvPr/>
        </p:nvSpPr>
        <p:spPr bwMode="auto">
          <a:xfrm>
            <a:off x="0" y="4941888"/>
            <a:ext cx="140335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مطابق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46057" name="Oval 105"/>
          <p:cNvSpPr>
            <a:spLocks noChangeArrowheads="1"/>
          </p:cNvSpPr>
          <p:nvPr/>
        </p:nvSpPr>
        <p:spPr bwMode="auto">
          <a:xfrm>
            <a:off x="0" y="4292600"/>
            <a:ext cx="140335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مطابق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46058" name="Oval 106"/>
          <p:cNvSpPr>
            <a:spLocks noChangeArrowheads="1"/>
          </p:cNvSpPr>
          <p:nvPr/>
        </p:nvSpPr>
        <p:spPr bwMode="auto">
          <a:xfrm>
            <a:off x="0" y="3644900"/>
            <a:ext cx="140335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مطابق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46059" name="Oval 107"/>
          <p:cNvSpPr>
            <a:spLocks noChangeArrowheads="1"/>
          </p:cNvSpPr>
          <p:nvPr/>
        </p:nvSpPr>
        <p:spPr bwMode="auto">
          <a:xfrm>
            <a:off x="0" y="3068638"/>
            <a:ext cx="1403350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بعض من كل</a:t>
            </a:r>
            <a:endParaRPr lang="en-US" sz="2400" b="1">
              <a:solidFill>
                <a:srgbClr val="0000FF"/>
              </a:solidFill>
            </a:endParaRPr>
          </a:p>
        </p:txBody>
      </p:sp>
      <p:pic>
        <p:nvPicPr>
          <p:cNvPr id="2046060" name="Picture 108" descr="رجوع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888" y="6323013"/>
            <a:ext cx="900112" cy="534987"/>
          </a:xfrm>
          <a:prstGeom prst="rect">
            <a:avLst/>
          </a:prstGeom>
          <a:solidFill>
            <a:srgbClr val="0000FF"/>
          </a:solidFill>
        </p:spPr>
      </p:pic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41BE7-08DE-48BC-BA02-7DF316562413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743131"/>
      </p:ext>
    </p:extLst>
  </p:cSld>
  <p:clrMapOvr>
    <a:masterClrMapping/>
  </p:clrMapOvr>
  <p:transition spd="med">
    <p:circl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5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5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4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59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59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59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59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5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5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5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5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45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45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2045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46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46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46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46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6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46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6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2046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46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46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46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46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46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500"/>
                                        <p:tgtEl>
                                          <p:spTgt spid="2046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46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46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46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46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2046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6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46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6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046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0" dur="500"/>
                                        <p:tgtEl>
                                          <p:spTgt spid="2046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046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046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500"/>
                                        <p:tgtEl>
                                          <p:spTgt spid="2046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2" dur="500"/>
                                        <p:tgtEl>
                                          <p:spTgt spid="2046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046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046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046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6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046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6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046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046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046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046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6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046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6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046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046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2046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3" dur="500"/>
                                        <p:tgtEl>
                                          <p:spTgt spid="2046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8" dur="500"/>
                                        <p:tgtEl>
                                          <p:spTgt spid="2046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500"/>
                                        <p:tgtEl>
                                          <p:spTgt spid="2046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8" dur="500"/>
                                        <p:tgtEl>
                                          <p:spTgt spid="2046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6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2046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6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5956" grpId="0" animBg="1"/>
      <p:bldP spid="2045957" grpId="0" animBg="1"/>
      <p:bldP spid="2045958" grpId="0"/>
      <p:bldP spid="2046038" grpId="0" animBg="1"/>
      <p:bldP spid="2046039" grpId="0" animBg="1"/>
      <p:bldP spid="2046040" grpId="0" animBg="1"/>
      <p:bldP spid="2046041" grpId="0" animBg="1"/>
      <p:bldP spid="2046042" grpId="0" animBg="1"/>
      <p:bldP spid="2046043" grpId="0" animBg="1"/>
      <p:bldP spid="2046044" grpId="0" animBg="1"/>
      <p:bldP spid="2046045" grpId="0" animBg="1"/>
      <p:bldP spid="2046046" grpId="0" animBg="1"/>
      <p:bldP spid="2046047" grpId="0" animBg="1"/>
      <p:bldP spid="2046048" grpId="0" animBg="1"/>
      <p:bldP spid="2046049" grpId="0" animBg="1"/>
      <p:bldP spid="2046050" grpId="0" animBg="1"/>
      <p:bldP spid="2046051" grpId="0" animBg="1"/>
      <p:bldP spid="2046052" grpId="0" animBg="1"/>
      <p:bldP spid="2046053" grpId="0" animBg="1"/>
      <p:bldP spid="2046055" grpId="0" animBg="1"/>
      <p:bldP spid="2046056" grpId="0" animBg="1"/>
      <p:bldP spid="2046057" grpId="0" animBg="1"/>
      <p:bldP spid="2046058" grpId="0" animBg="1"/>
      <p:bldP spid="204605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5D41F-2330-411C-B5FA-876FFD2AA7A9}" type="slidenum">
              <a:rPr lang="ar-SA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0" y="620713"/>
            <a:ext cx="9144000" cy="5329237"/>
          </a:xfrm>
          <a:prstGeom prst="flowChartMagneticDrum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4400">
                <a:solidFill>
                  <a:srgbClr val="000000"/>
                </a:solidFill>
              </a:rPr>
              <a:t>  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4400">
                <a:solidFill>
                  <a:srgbClr val="000000"/>
                </a:solidFill>
              </a:rPr>
              <a:t>  </a:t>
            </a:r>
            <a:r>
              <a:rPr lang="ar-AE" sz="8000" b="1">
                <a:solidFill>
                  <a:srgbClr val="000000"/>
                </a:solidFill>
              </a:rPr>
              <a:t>البدل</a:t>
            </a:r>
            <a:r>
              <a:rPr lang="ar-AE" sz="3200">
                <a:solidFill>
                  <a:srgbClr val="000000"/>
                </a:solidFill>
              </a:rPr>
              <a:t> </a:t>
            </a:r>
            <a:endParaRPr lang="en-US" sz="3200">
              <a:solidFill>
                <a:srgbClr val="000000"/>
              </a:solidFill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6659563" y="1484313"/>
            <a:ext cx="2017712" cy="3392487"/>
          </a:xfrm>
          <a:prstGeom prst="rect">
            <a:avLst/>
          </a:prstGeom>
          <a:solidFill>
            <a:srgbClr val="CC0066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AE" sz="7200">
                <a:solidFill>
                  <a:srgbClr val="FFFFD9"/>
                </a:solidFill>
              </a:rPr>
              <a:t>الوحدة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AE" sz="7200">
                <a:solidFill>
                  <a:srgbClr val="FFFFD9"/>
                </a:solidFill>
              </a:rPr>
              <a:t>الأولى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AE" sz="7200">
                <a:solidFill>
                  <a:srgbClr val="FFFFD9"/>
                </a:solidFill>
              </a:rPr>
              <a:t>   1</a:t>
            </a:r>
            <a:endParaRPr lang="en-US" sz="7200">
              <a:solidFill>
                <a:srgbClr val="FFFFD9"/>
              </a:solidFill>
            </a:endParaRPr>
          </a:p>
        </p:txBody>
      </p:sp>
      <p:sp>
        <p:nvSpPr>
          <p:cNvPr id="32775" name="AutoShape 7"/>
          <p:cNvSpPr>
            <a:spLocks noChangeArrowheads="1"/>
          </p:cNvSpPr>
          <p:nvPr/>
        </p:nvSpPr>
        <p:spPr bwMode="auto">
          <a:xfrm>
            <a:off x="2195513" y="981075"/>
            <a:ext cx="3168650" cy="1563688"/>
          </a:xfrm>
          <a:prstGeom prst="star8">
            <a:avLst>
              <a:gd name="adj" fmla="val 38250"/>
            </a:avLst>
          </a:prstGeom>
          <a:solidFill>
            <a:srgbClr val="CC0066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8000" b="1">
                <a:solidFill>
                  <a:srgbClr val="FFFFD9"/>
                </a:solidFill>
              </a:rPr>
              <a:t>النحو</a:t>
            </a:r>
            <a:endParaRPr lang="en-US" sz="8000" b="1">
              <a:solidFill>
                <a:srgbClr val="FFFFD9"/>
              </a:solidFill>
            </a:endParaRPr>
          </a:p>
        </p:txBody>
      </p:sp>
      <p:pic>
        <p:nvPicPr>
          <p:cNvPr id="32777" name="Picture 9" descr="رجوع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815013"/>
            <a:ext cx="1042987" cy="1042987"/>
          </a:xfrm>
          <a:prstGeom prst="rect">
            <a:avLst/>
          </a:prstGeom>
          <a:solidFill>
            <a:srgbClr val="E1BDC6"/>
          </a:solidFill>
        </p:spPr>
      </p:pic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F1E82-2921-473A-8869-15C982FF9FC9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561693"/>
      </p:ext>
    </p:extLst>
  </p:cSld>
  <p:clrMapOvr>
    <a:masterClrMapping/>
  </p:clrMapOvr>
  <p:transition spd="med">
    <p:circle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66927-7734-4900-91B6-54C9307DF83F}" type="slidenum">
              <a:rPr lang="ar-SA">
                <a:solidFill>
                  <a:srgbClr val="000000"/>
                </a:solidFill>
              </a:rPr>
              <a:pPr/>
              <a:t>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46980" name="Oval 4"/>
          <p:cNvSpPr>
            <a:spLocks noChangeArrowheads="1"/>
          </p:cNvSpPr>
          <p:nvPr/>
        </p:nvSpPr>
        <p:spPr bwMode="auto">
          <a:xfrm>
            <a:off x="8280400" y="0"/>
            <a:ext cx="863600" cy="3603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3600" b="1">
                <a:solidFill>
                  <a:srgbClr val="FFFF99"/>
                </a:solidFill>
              </a:rPr>
              <a:t>3</a:t>
            </a:r>
            <a:endParaRPr lang="en-US" sz="3600" b="1">
              <a:solidFill>
                <a:srgbClr val="FFFF99"/>
              </a:solidFill>
            </a:endParaRPr>
          </a:p>
        </p:txBody>
      </p:sp>
      <p:sp>
        <p:nvSpPr>
          <p:cNvPr id="2046981" name="Text Box 5"/>
          <p:cNvSpPr txBox="1">
            <a:spLocks noChangeArrowheads="1"/>
          </p:cNvSpPr>
          <p:nvPr/>
        </p:nvSpPr>
        <p:spPr bwMode="auto">
          <a:xfrm>
            <a:off x="2195513" y="0"/>
            <a:ext cx="503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00"/>
                </a:solidFill>
              </a:rPr>
              <a:t>أعرب كلً من المبدل منه والبدل في الجمل 1-2-3</a:t>
            </a:r>
            <a:endParaRPr lang="en-US" sz="2400" b="1">
              <a:solidFill>
                <a:srgbClr val="000000"/>
              </a:solidFill>
            </a:endParaRPr>
          </a:p>
        </p:txBody>
      </p:sp>
      <p:graphicFrame>
        <p:nvGraphicFramePr>
          <p:cNvPr id="2047031" name="Group 55"/>
          <p:cNvGraphicFramePr>
            <a:graphicFrameLocks noGrp="1"/>
          </p:cNvGraphicFramePr>
          <p:nvPr/>
        </p:nvGraphicFramePr>
        <p:xfrm>
          <a:off x="250825" y="476250"/>
          <a:ext cx="8569325" cy="3438144"/>
        </p:xfrm>
        <a:graphic>
          <a:graphicData uri="http://schemas.openxmlformats.org/drawingml/2006/table">
            <a:tbl>
              <a:tblPr rtl="1"/>
              <a:tblGrid>
                <a:gridCol w="3600450"/>
                <a:gridCol w="2447925"/>
                <a:gridCol w="2520950"/>
              </a:tblGrid>
              <a:tr h="4143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AE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الجملة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AE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إعراب المبدل منه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AE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إعراب البدل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A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” </a:t>
                      </a:r>
                      <a:r>
                        <a:rPr kumimoji="0" lang="ar-A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محمدٌ</a:t>
                      </a:r>
                      <a:r>
                        <a:rPr kumimoji="0" lang="ar-A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ar-A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رسولُ اللهِ</a:t>
                      </a:r>
                      <a:r>
                        <a:rPr kumimoji="0" lang="ar-A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والذين معه...“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A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سيؤيد </a:t>
                      </a:r>
                      <a:r>
                        <a:rPr kumimoji="0" lang="ar-A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هذا</a:t>
                      </a:r>
                      <a:r>
                        <a:rPr kumimoji="0" lang="ar-A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ar-A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الدينَ</a:t>
                      </a:r>
                      <a:r>
                        <a:rPr kumimoji="0" lang="ar-A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بأقوامٍ</a:t>
                      </a:r>
                      <a:endParaRPr kumimoji="0" lang="ar-SA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AE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انقضت </a:t>
                      </a:r>
                      <a:r>
                        <a:rPr kumimoji="0" lang="ar-AE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ساعاتُ النهار</a:t>
                      </a:r>
                      <a:r>
                        <a:rPr kumimoji="0" lang="ar-AE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ِ </a:t>
                      </a:r>
                      <a:r>
                        <a:rPr kumimoji="0" lang="ar-AE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أكثرُها</a:t>
                      </a:r>
                      <a:r>
                        <a:rPr kumimoji="0" lang="ar-AE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في البحث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047016" name="Text Box 40"/>
          <p:cNvSpPr txBox="1">
            <a:spLocks noChangeArrowheads="1"/>
          </p:cNvSpPr>
          <p:nvPr/>
        </p:nvSpPr>
        <p:spPr bwMode="auto">
          <a:xfrm>
            <a:off x="4767263" y="10001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2047019" name="Rectangle 43"/>
          <p:cNvSpPr>
            <a:spLocks noChangeArrowheads="1"/>
          </p:cNvSpPr>
          <p:nvPr/>
        </p:nvSpPr>
        <p:spPr bwMode="auto">
          <a:xfrm>
            <a:off x="2724150" y="1028700"/>
            <a:ext cx="2681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000" b="1">
                <a:solidFill>
                  <a:srgbClr val="0000FF"/>
                </a:solidFill>
              </a:rPr>
              <a:t>  مبتدأ مرفوع بالضمة الظاهرة</a:t>
            </a: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2047020" name="Rectangle 44"/>
          <p:cNvSpPr>
            <a:spLocks noChangeArrowheads="1"/>
          </p:cNvSpPr>
          <p:nvPr/>
        </p:nvSpPr>
        <p:spPr bwMode="auto">
          <a:xfrm>
            <a:off x="241300" y="981075"/>
            <a:ext cx="25669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000" b="1">
                <a:solidFill>
                  <a:srgbClr val="0000FF"/>
                </a:solidFill>
              </a:rPr>
              <a:t>  </a:t>
            </a:r>
            <a:r>
              <a:rPr lang="ar-AE" sz="2000" b="1">
                <a:solidFill>
                  <a:srgbClr val="FF0000"/>
                </a:solidFill>
              </a:rPr>
              <a:t>بدل مرفوع بالضمة الظاهرة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000" b="1">
                <a:solidFill>
                  <a:srgbClr val="FF0000"/>
                </a:solidFill>
              </a:rPr>
              <a:t>ولفظ الجلالة مضافٌ إليه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2047024" name="Rectangle 48"/>
          <p:cNvSpPr>
            <a:spLocks noChangeArrowheads="1"/>
          </p:cNvSpPr>
          <p:nvPr/>
        </p:nvSpPr>
        <p:spPr bwMode="auto">
          <a:xfrm>
            <a:off x="2805113" y="1916113"/>
            <a:ext cx="23352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000" b="1">
                <a:solidFill>
                  <a:srgbClr val="0000FF"/>
                </a:solidFill>
              </a:rPr>
              <a:t>  اسم إشارة مبني في محل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000" b="1">
                <a:solidFill>
                  <a:srgbClr val="0000FF"/>
                </a:solidFill>
              </a:rPr>
              <a:t>نصب مفعولٌ به</a:t>
            </a: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2047027" name="Rectangle 51"/>
          <p:cNvSpPr>
            <a:spLocks noChangeArrowheads="1"/>
          </p:cNvSpPr>
          <p:nvPr/>
        </p:nvSpPr>
        <p:spPr bwMode="auto">
          <a:xfrm>
            <a:off x="198438" y="2133600"/>
            <a:ext cx="2654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000" b="1">
                <a:solidFill>
                  <a:srgbClr val="0000FF"/>
                </a:solidFill>
              </a:rPr>
              <a:t>  </a:t>
            </a:r>
            <a:r>
              <a:rPr lang="ar-AE" sz="2000" b="1">
                <a:solidFill>
                  <a:srgbClr val="FF0000"/>
                </a:solidFill>
              </a:rPr>
              <a:t>بدل منصوب بالفتحة الظاهرة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2047029" name="Rectangle 53"/>
          <p:cNvSpPr>
            <a:spLocks noChangeArrowheads="1"/>
          </p:cNvSpPr>
          <p:nvPr/>
        </p:nvSpPr>
        <p:spPr bwMode="auto">
          <a:xfrm>
            <a:off x="2700338" y="2781300"/>
            <a:ext cx="26876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000" b="1">
                <a:solidFill>
                  <a:srgbClr val="0000FF"/>
                </a:solidFill>
              </a:rPr>
              <a:t>  فاعل مرفوع بالضمة الظاهرة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000" b="1">
                <a:solidFill>
                  <a:srgbClr val="0000FF"/>
                </a:solidFill>
              </a:rPr>
              <a:t>والنهار مضاف إليه مجرور</a:t>
            </a: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2047030" name="Rectangle 54"/>
          <p:cNvSpPr>
            <a:spLocks noChangeArrowheads="1"/>
          </p:cNvSpPr>
          <p:nvPr/>
        </p:nvSpPr>
        <p:spPr bwMode="auto">
          <a:xfrm>
            <a:off x="250825" y="2781300"/>
            <a:ext cx="25669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000" b="1">
                <a:solidFill>
                  <a:srgbClr val="0000FF"/>
                </a:solidFill>
              </a:rPr>
              <a:t>  </a:t>
            </a:r>
            <a:r>
              <a:rPr lang="ar-AE" sz="2000" b="1">
                <a:solidFill>
                  <a:srgbClr val="FF0000"/>
                </a:solidFill>
              </a:rPr>
              <a:t>بدل مرفوع بالضمة الظاهرة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000" b="1">
                <a:solidFill>
                  <a:srgbClr val="FF0000"/>
                </a:solidFill>
              </a:rPr>
              <a:t>والهاء ضمير في محل جر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000" b="1">
                <a:solidFill>
                  <a:srgbClr val="FF0000"/>
                </a:solidFill>
              </a:rPr>
              <a:t> مضاف إليه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2047033" name="Line 57"/>
          <p:cNvSpPr>
            <a:spLocks noChangeShapeType="1"/>
          </p:cNvSpPr>
          <p:nvPr/>
        </p:nvSpPr>
        <p:spPr bwMode="auto">
          <a:xfrm>
            <a:off x="7956550" y="1484313"/>
            <a:ext cx="576263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7034" name="Line 58"/>
          <p:cNvSpPr>
            <a:spLocks noChangeShapeType="1"/>
          </p:cNvSpPr>
          <p:nvPr/>
        </p:nvSpPr>
        <p:spPr bwMode="auto">
          <a:xfrm>
            <a:off x="6948488" y="1484313"/>
            <a:ext cx="863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7035" name="Line 59"/>
          <p:cNvSpPr>
            <a:spLocks noChangeShapeType="1"/>
          </p:cNvSpPr>
          <p:nvPr/>
        </p:nvSpPr>
        <p:spPr bwMode="auto">
          <a:xfrm>
            <a:off x="7164388" y="2349500"/>
            <a:ext cx="36036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7036" name="Line 60"/>
          <p:cNvSpPr>
            <a:spLocks noChangeShapeType="1"/>
          </p:cNvSpPr>
          <p:nvPr/>
        </p:nvSpPr>
        <p:spPr bwMode="auto">
          <a:xfrm>
            <a:off x="6516688" y="2349500"/>
            <a:ext cx="50323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7037" name="Line 61"/>
          <p:cNvSpPr>
            <a:spLocks noChangeShapeType="1"/>
          </p:cNvSpPr>
          <p:nvPr/>
        </p:nvSpPr>
        <p:spPr bwMode="auto">
          <a:xfrm>
            <a:off x="6877050" y="3284538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7038" name="Line 62"/>
          <p:cNvSpPr>
            <a:spLocks noChangeShapeType="1"/>
          </p:cNvSpPr>
          <p:nvPr/>
        </p:nvSpPr>
        <p:spPr bwMode="auto">
          <a:xfrm>
            <a:off x="6300788" y="3284538"/>
            <a:ext cx="50323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47039" name="Oval 63"/>
          <p:cNvSpPr>
            <a:spLocks noChangeArrowheads="1"/>
          </p:cNvSpPr>
          <p:nvPr/>
        </p:nvSpPr>
        <p:spPr bwMode="auto">
          <a:xfrm>
            <a:off x="8280400" y="4005263"/>
            <a:ext cx="863600" cy="360362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3600" b="1">
                <a:solidFill>
                  <a:srgbClr val="FFFF99"/>
                </a:solidFill>
              </a:rPr>
              <a:t>4-5</a:t>
            </a:r>
            <a:endParaRPr lang="en-US" sz="3600" b="1">
              <a:solidFill>
                <a:srgbClr val="FFFF99"/>
              </a:solidFill>
            </a:endParaRPr>
          </a:p>
        </p:txBody>
      </p:sp>
      <p:sp>
        <p:nvSpPr>
          <p:cNvPr id="2047040" name="Text Box 64"/>
          <p:cNvSpPr txBox="1">
            <a:spLocks noChangeArrowheads="1"/>
          </p:cNvSpPr>
          <p:nvPr/>
        </p:nvSpPr>
        <p:spPr bwMode="auto">
          <a:xfrm>
            <a:off x="1835150" y="4005263"/>
            <a:ext cx="623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00"/>
                </a:solidFill>
              </a:rPr>
              <a:t>اقرأ الأبيات الشعرية الآتية واستخرج منها البدل والمبدل منه :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7041" name="Text Box 65"/>
          <p:cNvSpPr txBox="1">
            <a:spLocks noChangeArrowheads="1"/>
          </p:cNvSpPr>
          <p:nvPr/>
        </p:nvSpPr>
        <p:spPr bwMode="auto">
          <a:xfrm>
            <a:off x="684213" y="4508500"/>
            <a:ext cx="7712075" cy="119697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FF0000"/>
                </a:solidFill>
              </a:rPr>
              <a:t>يا أمّيَ اليمنَ</a:t>
            </a:r>
            <a:r>
              <a:rPr lang="ar-AE" sz="2400" b="1">
                <a:solidFill>
                  <a:srgbClr val="000000"/>
                </a:solidFill>
              </a:rPr>
              <a:t> الخضــــــرا وفــــاتنتي          منكِ الفتونُ ومني العشقُ والسهرُ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00"/>
                </a:solidFill>
              </a:rPr>
              <a:t>وأنت في حضنِ </a:t>
            </a:r>
            <a:r>
              <a:rPr lang="ar-AE" sz="2400" b="1">
                <a:solidFill>
                  <a:srgbClr val="FF0000"/>
                </a:solidFill>
              </a:rPr>
              <a:t>هذا الشــــــعرِِ</a:t>
            </a:r>
            <a:r>
              <a:rPr lang="ar-AE" sz="2400" b="1">
                <a:solidFill>
                  <a:srgbClr val="000000"/>
                </a:solidFill>
              </a:rPr>
              <a:t> فاتنةٌ</a:t>
            </a:r>
            <a:r>
              <a:rPr lang="ar-SA" sz="2400" b="1">
                <a:solidFill>
                  <a:srgbClr val="000000"/>
                </a:solidFill>
              </a:rPr>
              <a:t>          تُطِلُّ منه ، وحيناً فيه تســـــــــتتـرُ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من </a:t>
            </a:r>
            <a:r>
              <a:rPr lang="ar-SA" sz="2400" b="1">
                <a:solidFill>
                  <a:srgbClr val="FF0000"/>
                </a:solidFill>
              </a:rPr>
              <a:t>هذه الأرضِ</a:t>
            </a:r>
            <a:r>
              <a:rPr lang="ar-SA" sz="2400" b="1">
                <a:solidFill>
                  <a:srgbClr val="000000"/>
                </a:solidFill>
              </a:rPr>
              <a:t> </a:t>
            </a:r>
            <a:r>
              <a:rPr lang="ar-SA" sz="2400" b="1">
                <a:solidFill>
                  <a:srgbClr val="993300"/>
                </a:solidFill>
              </a:rPr>
              <a:t>هذي الأغنيات</a:t>
            </a:r>
            <a:r>
              <a:rPr lang="ar-SA" sz="2400" b="1">
                <a:solidFill>
                  <a:srgbClr val="000000"/>
                </a:solidFill>
              </a:rPr>
              <a:t> ومِن          رياضِها </a:t>
            </a:r>
            <a:r>
              <a:rPr lang="ar-SA" sz="2400" b="1">
                <a:solidFill>
                  <a:srgbClr val="FF0000"/>
                </a:solidFill>
              </a:rPr>
              <a:t>هــــــذه الأنغامُ</a:t>
            </a:r>
            <a:r>
              <a:rPr lang="ar-SA" sz="2400" b="1">
                <a:solidFill>
                  <a:srgbClr val="000000"/>
                </a:solidFill>
              </a:rPr>
              <a:t> تنتــــــــثرُ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7042" name="AutoShape 66"/>
          <p:cNvSpPr>
            <a:spLocks noChangeArrowheads="1"/>
          </p:cNvSpPr>
          <p:nvPr/>
        </p:nvSpPr>
        <p:spPr bwMode="auto">
          <a:xfrm>
            <a:off x="5580063" y="5734050"/>
            <a:ext cx="2930525" cy="914400"/>
          </a:xfrm>
          <a:prstGeom prst="star32">
            <a:avLst>
              <a:gd name="adj" fmla="val 37500"/>
            </a:avLst>
          </a:prstGeom>
          <a:solidFill>
            <a:srgbClr val="FFCC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800" b="1">
                <a:solidFill>
                  <a:srgbClr val="000000"/>
                </a:solidFill>
              </a:rPr>
              <a:t>مع ملاحظة </a:t>
            </a: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2047043" name="AutoShape 67"/>
          <p:cNvSpPr>
            <a:spLocks noChangeArrowheads="1"/>
          </p:cNvSpPr>
          <p:nvPr/>
        </p:nvSpPr>
        <p:spPr bwMode="auto">
          <a:xfrm>
            <a:off x="684213" y="5734050"/>
            <a:ext cx="2930525" cy="914400"/>
          </a:xfrm>
          <a:prstGeom prst="star32">
            <a:avLst>
              <a:gd name="adj" fmla="val 37500"/>
            </a:avLst>
          </a:prstGeom>
          <a:solidFill>
            <a:srgbClr val="FFCC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3200" b="1">
                <a:solidFill>
                  <a:srgbClr val="000000"/>
                </a:solidFill>
              </a:rPr>
              <a:t>أجب بنفسك </a:t>
            </a:r>
            <a:endParaRPr lang="en-US" sz="3200" b="1">
              <a:solidFill>
                <a:srgbClr val="000000"/>
              </a:solidFill>
            </a:endParaRPr>
          </a:p>
        </p:txBody>
      </p:sp>
      <p:pic>
        <p:nvPicPr>
          <p:cNvPr id="2047044" name="Picture 68" descr="كف يشير بإصبعه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5734050"/>
            <a:ext cx="1116012" cy="571500"/>
          </a:xfrm>
          <a:prstGeom prst="rect">
            <a:avLst/>
          </a:prstGeom>
          <a:noFill/>
        </p:spPr>
      </p:pic>
      <p:pic>
        <p:nvPicPr>
          <p:cNvPr id="2047045" name="Picture 69" descr="رجوع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3888" y="6323013"/>
            <a:ext cx="900112" cy="534987"/>
          </a:xfrm>
          <a:prstGeom prst="rect">
            <a:avLst/>
          </a:prstGeom>
          <a:solidFill>
            <a:srgbClr val="0000FF"/>
          </a:solidFill>
        </p:spPr>
      </p:pic>
      <p:sp>
        <p:nvSpPr>
          <p:cNvPr id="27" name="عنصر نائب للتاريخ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797E-A860-4A3C-98C5-328694CDCAFD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517272"/>
      </p:ext>
    </p:extLst>
  </p:cSld>
  <p:clrMapOvr>
    <a:masterClrMapping/>
  </p:clrMapOvr>
  <p:transition spd="med">
    <p:circl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9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6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46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6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6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6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2046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7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47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7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20470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20470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20470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47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47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47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47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20470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20470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20470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47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47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47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47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20470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20470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20470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47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47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47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47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2047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2047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2047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47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047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047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047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20470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20470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20470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47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47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047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047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1" dur="80"/>
                                        <p:tgtEl>
                                          <p:spTgt spid="20470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2" dur="80"/>
                                        <p:tgtEl>
                                          <p:spTgt spid="20470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80"/>
                                        <p:tgtEl>
                                          <p:spTgt spid="20470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047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047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047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047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7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047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7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047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047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7" dur="1000"/>
                                        <p:tgtEl>
                                          <p:spTgt spid="2047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7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047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7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000"/>
                            </p:stCondLst>
                            <p:childTnLst>
                              <p:par>
                                <p:cTn id="1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204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4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46" dur="1000"/>
                                        <p:tgtEl>
                                          <p:spTgt spid="204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4500"/>
                            </p:stCondLst>
                            <p:childTnLst>
                              <p:par>
                                <p:cTn id="1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204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6980" grpId="0" animBg="1"/>
      <p:bldP spid="2046981" grpId="0"/>
      <p:bldP spid="2047019" grpId="0"/>
      <p:bldP spid="2047020" grpId="0"/>
      <p:bldP spid="2047024" grpId="0"/>
      <p:bldP spid="2047027" grpId="0"/>
      <p:bldP spid="2047029" grpId="0"/>
      <p:bldP spid="2047030" grpId="0"/>
      <p:bldP spid="2047033" grpId="0" animBg="1"/>
      <p:bldP spid="2047034" grpId="0" animBg="1"/>
      <p:bldP spid="2047035" grpId="0" animBg="1"/>
      <p:bldP spid="2047036" grpId="0" animBg="1"/>
      <p:bldP spid="2047037" grpId="0" animBg="1"/>
      <p:bldP spid="2047038" grpId="0" animBg="1"/>
      <p:bldP spid="2047039" grpId="0" animBg="1"/>
      <p:bldP spid="2047040" grpId="0"/>
      <p:bldP spid="2047041" grpId="0" animBg="1"/>
      <p:bldP spid="2047042" grpId="0" animBg="1"/>
      <p:bldP spid="204704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C491-D1EA-4047-9B73-3CA979581FB9}" type="slidenum">
              <a:rPr lang="ar-SA">
                <a:solidFill>
                  <a:srgbClr val="000000"/>
                </a:solidFill>
              </a:rPr>
              <a:pPr/>
              <a:t>21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2049197" name="Picture 173" descr="أزهار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725" y="5949950"/>
            <a:ext cx="3851275" cy="908050"/>
          </a:xfrm>
          <a:prstGeom prst="rect">
            <a:avLst/>
          </a:prstGeom>
          <a:noFill/>
        </p:spPr>
      </p:pic>
      <p:sp>
        <p:nvSpPr>
          <p:cNvPr id="2049029" name="Oval 5"/>
          <p:cNvSpPr>
            <a:spLocks noChangeArrowheads="1"/>
          </p:cNvSpPr>
          <p:nvPr/>
        </p:nvSpPr>
        <p:spPr bwMode="auto">
          <a:xfrm>
            <a:off x="8280400" y="0"/>
            <a:ext cx="863600" cy="3603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3600" b="1">
                <a:solidFill>
                  <a:srgbClr val="FFFF99"/>
                </a:solidFill>
              </a:rPr>
              <a:t>6</a:t>
            </a:r>
            <a:endParaRPr lang="en-US" sz="3600" b="1">
              <a:solidFill>
                <a:srgbClr val="FFFF99"/>
              </a:solidFill>
            </a:endParaRPr>
          </a:p>
        </p:txBody>
      </p:sp>
      <p:sp>
        <p:nvSpPr>
          <p:cNvPr id="2049030" name="Text Box 6"/>
          <p:cNvSpPr txBox="1">
            <a:spLocks noChangeArrowheads="1"/>
          </p:cNvSpPr>
          <p:nvPr/>
        </p:nvSpPr>
        <p:spPr bwMode="auto">
          <a:xfrm>
            <a:off x="2049463" y="0"/>
            <a:ext cx="6048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00"/>
                </a:solidFill>
              </a:rPr>
              <a:t>ميّز التوابعَ في الجمل الآتية ثم املأ الجدولَ بما هو مطلوب :</a:t>
            </a:r>
            <a:endParaRPr lang="en-US" sz="2400" b="1">
              <a:solidFill>
                <a:srgbClr val="000000"/>
              </a:solidFill>
            </a:endParaRPr>
          </a:p>
        </p:txBody>
      </p:sp>
      <p:graphicFrame>
        <p:nvGraphicFramePr>
          <p:cNvPr id="2049149" name="Group 125"/>
          <p:cNvGraphicFramePr>
            <a:graphicFrameLocks noGrp="1"/>
          </p:cNvGraphicFramePr>
          <p:nvPr/>
        </p:nvGraphicFramePr>
        <p:xfrm>
          <a:off x="0" y="476250"/>
          <a:ext cx="9144000" cy="5431536"/>
        </p:xfrm>
        <a:graphic>
          <a:graphicData uri="http://schemas.openxmlformats.org/drawingml/2006/table">
            <a:tbl>
              <a:tblPr rtl="1"/>
              <a:tblGrid>
                <a:gridCol w="4500562"/>
                <a:gridCol w="1366838"/>
                <a:gridCol w="1225550"/>
                <a:gridCol w="1008062"/>
                <a:gridCol w="1042988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A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الجملة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A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المتبوع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A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التابع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A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نوعه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A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إعرابه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يَسْعَدُ الرجلُ بمصاحبةِ الرجلِ السعيدِ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العيشُ كلُّهُ في الجليسِ الصالحِ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إسعادُ الآخرينَ يُسْعِدُنا، إنه الأنانيّةُ المنيرةُ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ساعةٌ من الهناءِ تساوي العمرَ كلَّهُ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السّعادةُ زورقٌ مبحرٌ في اتجاهٍ ملائمٍ للريحِ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السّعادةُ رفعُ الأولياءِ ، ووضعُ الأعداءِ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لم أعرفْ في حياتي أسعدَ من تلك الساعاتِ التي قضيتُها بين كتبي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أعطني كتاباً وسريراً خالياً تعطني السّعادةَ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  <p:sp>
        <p:nvSpPr>
          <p:cNvPr id="2049150" name="Text Box 126"/>
          <p:cNvSpPr txBox="1">
            <a:spLocks noChangeArrowheads="1"/>
          </p:cNvSpPr>
          <p:nvPr/>
        </p:nvSpPr>
        <p:spPr bwMode="auto">
          <a:xfrm>
            <a:off x="4048125" y="855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9151" name="Text Box 127"/>
          <p:cNvSpPr txBox="1">
            <a:spLocks noChangeArrowheads="1"/>
          </p:cNvSpPr>
          <p:nvPr/>
        </p:nvSpPr>
        <p:spPr bwMode="auto">
          <a:xfrm>
            <a:off x="3492500" y="908050"/>
            <a:ext cx="8461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الرجلِ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49152" name="Text Box 128"/>
          <p:cNvSpPr txBox="1">
            <a:spLocks noChangeArrowheads="1"/>
          </p:cNvSpPr>
          <p:nvPr/>
        </p:nvSpPr>
        <p:spPr bwMode="auto">
          <a:xfrm>
            <a:off x="2195513" y="908050"/>
            <a:ext cx="909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FF0000"/>
                </a:solidFill>
              </a:rPr>
              <a:t>السعيدِ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049153" name="Text Box 129"/>
          <p:cNvSpPr txBox="1">
            <a:spLocks noChangeArrowheads="1"/>
          </p:cNvSpPr>
          <p:nvPr/>
        </p:nvSpPr>
        <p:spPr bwMode="auto">
          <a:xfrm>
            <a:off x="1252538" y="908050"/>
            <a:ext cx="6397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993300"/>
                </a:solidFill>
              </a:rPr>
              <a:t>نعت</a:t>
            </a:r>
            <a:endParaRPr lang="en-US" sz="2800" b="1">
              <a:solidFill>
                <a:srgbClr val="993300"/>
              </a:solidFill>
            </a:endParaRPr>
          </a:p>
        </p:txBody>
      </p:sp>
      <p:sp>
        <p:nvSpPr>
          <p:cNvPr id="2049154" name="Text Box 130"/>
          <p:cNvSpPr txBox="1">
            <a:spLocks noChangeArrowheads="1"/>
          </p:cNvSpPr>
          <p:nvPr/>
        </p:nvSpPr>
        <p:spPr bwMode="auto">
          <a:xfrm>
            <a:off x="0" y="908050"/>
            <a:ext cx="97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مجرور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9155" name="Text Box 131"/>
          <p:cNvSpPr txBox="1">
            <a:spLocks noChangeArrowheads="1"/>
          </p:cNvSpPr>
          <p:nvPr/>
        </p:nvSpPr>
        <p:spPr bwMode="auto">
          <a:xfrm>
            <a:off x="3544888" y="1341438"/>
            <a:ext cx="890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العيشُ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49156" name="Text Box 132"/>
          <p:cNvSpPr txBox="1">
            <a:spLocks noChangeArrowheads="1"/>
          </p:cNvSpPr>
          <p:nvPr/>
        </p:nvSpPr>
        <p:spPr bwMode="auto">
          <a:xfrm>
            <a:off x="2379663" y="1341438"/>
            <a:ext cx="5445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FF0000"/>
                </a:solidFill>
              </a:rPr>
              <a:t>كلُّه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049157" name="Text Box 133"/>
          <p:cNvSpPr txBox="1">
            <a:spLocks noChangeArrowheads="1"/>
          </p:cNvSpPr>
          <p:nvPr/>
        </p:nvSpPr>
        <p:spPr bwMode="auto">
          <a:xfrm>
            <a:off x="1116013" y="1268413"/>
            <a:ext cx="7889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993300"/>
                </a:solidFill>
              </a:rPr>
              <a:t>توكيد</a:t>
            </a:r>
            <a:endParaRPr lang="en-US" sz="2800" b="1">
              <a:solidFill>
                <a:srgbClr val="993300"/>
              </a:solidFill>
            </a:endParaRPr>
          </a:p>
        </p:txBody>
      </p:sp>
      <p:sp>
        <p:nvSpPr>
          <p:cNvPr id="2049158" name="Text Box 134"/>
          <p:cNvSpPr txBox="1">
            <a:spLocks noChangeArrowheads="1"/>
          </p:cNvSpPr>
          <p:nvPr/>
        </p:nvSpPr>
        <p:spPr bwMode="auto">
          <a:xfrm>
            <a:off x="0" y="1341438"/>
            <a:ext cx="97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مرفوع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9159" name="Text Box 135"/>
          <p:cNvSpPr txBox="1">
            <a:spLocks noChangeArrowheads="1"/>
          </p:cNvSpPr>
          <p:nvPr/>
        </p:nvSpPr>
        <p:spPr bwMode="auto">
          <a:xfrm>
            <a:off x="3425825" y="1700213"/>
            <a:ext cx="1031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الجليسِ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49160" name="Text Box 136"/>
          <p:cNvSpPr txBox="1">
            <a:spLocks noChangeArrowheads="1"/>
          </p:cNvSpPr>
          <p:nvPr/>
        </p:nvSpPr>
        <p:spPr bwMode="auto">
          <a:xfrm>
            <a:off x="2120900" y="1700213"/>
            <a:ext cx="987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FF0000"/>
                </a:solidFill>
              </a:rPr>
              <a:t>الصالحِ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049161" name="Text Box 137"/>
          <p:cNvSpPr txBox="1">
            <a:spLocks noChangeArrowheads="1"/>
          </p:cNvSpPr>
          <p:nvPr/>
        </p:nvSpPr>
        <p:spPr bwMode="auto">
          <a:xfrm>
            <a:off x="1192213" y="1700213"/>
            <a:ext cx="639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993300"/>
                </a:solidFill>
              </a:rPr>
              <a:t>نعت</a:t>
            </a:r>
            <a:endParaRPr lang="en-US" sz="2800" b="1">
              <a:solidFill>
                <a:srgbClr val="993300"/>
              </a:solidFill>
            </a:endParaRPr>
          </a:p>
        </p:txBody>
      </p:sp>
      <p:sp>
        <p:nvSpPr>
          <p:cNvPr id="2049162" name="Text Box 138"/>
          <p:cNvSpPr txBox="1">
            <a:spLocks noChangeArrowheads="1"/>
          </p:cNvSpPr>
          <p:nvPr/>
        </p:nvSpPr>
        <p:spPr bwMode="auto">
          <a:xfrm>
            <a:off x="0" y="1773238"/>
            <a:ext cx="97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مجرور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9163" name="Text Box 139"/>
          <p:cNvSpPr txBox="1">
            <a:spLocks noChangeArrowheads="1"/>
          </p:cNvSpPr>
          <p:nvPr/>
        </p:nvSpPr>
        <p:spPr bwMode="auto">
          <a:xfrm>
            <a:off x="3459163" y="2205038"/>
            <a:ext cx="9572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الأنانيةُ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49164" name="Text Box 140"/>
          <p:cNvSpPr txBox="1">
            <a:spLocks noChangeArrowheads="1"/>
          </p:cNvSpPr>
          <p:nvPr/>
        </p:nvSpPr>
        <p:spPr bwMode="auto">
          <a:xfrm>
            <a:off x="2139950" y="2205038"/>
            <a:ext cx="9636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FF0000"/>
                </a:solidFill>
              </a:rPr>
              <a:t>المنيرة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049165" name="Text Box 141"/>
          <p:cNvSpPr txBox="1">
            <a:spLocks noChangeArrowheads="1"/>
          </p:cNvSpPr>
          <p:nvPr/>
        </p:nvSpPr>
        <p:spPr bwMode="auto">
          <a:xfrm>
            <a:off x="1187450" y="2205038"/>
            <a:ext cx="6397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993300"/>
                </a:solidFill>
              </a:rPr>
              <a:t>نعت</a:t>
            </a:r>
            <a:endParaRPr lang="en-US" sz="2800" b="1">
              <a:solidFill>
                <a:srgbClr val="993300"/>
              </a:solidFill>
            </a:endParaRPr>
          </a:p>
        </p:txBody>
      </p:sp>
      <p:sp>
        <p:nvSpPr>
          <p:cNvPr id="2049166" name="Text Box 142"/>
          <p:cNvSpPr txBox="1">
            <a:spLocks noChangeArrowheads="1"/>
          </p:cNvSpPr>
          <p:nvPr/>
        </p:nvSpPr>
        <p:spPr bwMode="auto">
          <a:xfrm>
            <a:off x="0" y="2276475"/>
            <a:ext cx="97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مرفوع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9167" name="Text Box 143"/>
          <p:cNvSpPr txBox="1">
            <a:spLocks noChangeArrowheads="1"/>
          </p:cNvSpPr>
          <p:nvPr/>
        </p:nvSpPr>
        <p:spPr bwMode="auto">
          <a:xfrm>
            <a:off x="3586163" y="2708275"/>
            <a:ext cx="776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العمرَ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49168" name="Text Box 144"/>
          <p:cNvSpPr txBox="1">
            <a:spLocks noChangeArrowheads="1"/>
          </p:cNvSpPr>
          <p:nvPr/>
        </p:nvSpPr>
        <p:spPr bwMode="auto">
          <a:xfrm>
            <a:off x="2335213" y="2708275"/>
            <a:ext cx="5445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FF0000"/>
                </a:solidFill>
              </a:rPr>
              <a:t>كلَّهُ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049169" name="Text Box 145"/>
          <p:cNvSpPr txBox="1">
            <a:spLocks noChangeArrowheads="1"/>
          </p:cNvSpPr>
          <p:nvPr/>
        </p:nvSpPr>
        <p:spPr bwMode="auto">
          <a:xfrm>
            <a:off x="1116013" y="2708275"/>
            <a:ext cx="7889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993300"/>
                </a:solidFill>
              </a:rPr>
              <a:t>توكيد</a:t>
            </a:r>
            <a:endParaRPr lang="en-US" sz="2800" b="1">
              <a:solidFill>
                <a:srgbClr val="993300"/>
              </a:solidFill>
            </a:endParaRPr>
          </a:p>
        </p:txBody>
      </p:sp>
      <p:sp>
        <p:nvSpPr>
          <p:cNvPr id="2049170" name="Text Box 146"/>
          <p:cNvSpPr txBox="1">
            <a:spLocks noChangeArrowheads="1"/>
          </p:cNvSpPr>
          <p:nvPr/>
        </p:nvSpPr>
        <p:spPr bwMode="auto">
          <a:xfrm>
            <a:off x="0" y="2708275"/>
            <a:ext cx="97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منصوب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9171" name="Text Box 147"/>
          <p:cNvSpPr txBox="1">
            <a:spLocks noChangeArrowheads="1"/>
          </p:cNvSpPr>
          <p:nvPr/>
        </p:nvSpPr>
        <p:spPr bwMode="auto">
          <a:xfrm>
            <a:off x="3448050" y="3141663"/>
            <a:ext cx="869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زورقٌ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49172" name="Text Box 148"/>
          <p:cNvSpPr txBox="1">
            <a:spLocks noChangeArrowheads="1"/>
          </p:cNvSpPr>
          <p:nvPr/>
        </p:nvSpPr>
        <p:spPr bwMode="auto">
          <a:xfrm>
            <a:off x="2230438" y="3141663"/>
            <a:ext cx="768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FF0000"/>
                </a:solidFill>
              </a:rPr>
              <a:t>مبحرٌ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049173" name="Text Box 149"/>
          <p:cNvSpPr txBox="1">
            <a:spLocks noChangeArrowheads="1"/>
          </p:cNvSpPr>
          <p:nvPr/>
        </p:nvSpPr>
        <p:spPr bwMode="auto">
          <a:xfrm>
            <a:off x="1187450" y="3141663"/>
            <a:ext cx="6397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993300"/>
                </a:solidFill>
              </a:rPr>
              <a:t>نعت</a:t>
            </a:r>
            <a:endParaRPr lang="en-US" sz="2800" b="1">
              <a:solidFill>
                <a:srgbClr val="993300"/>
              </a:solidFill>
            </a:endParaRPr>
          </a:p>
        </p:txBody>
      </p:sp>
      <p:sp>
        <p:nvSpPr>
          <p:cNvPr id="2049174" name="Text Box 150"/>
          <p:cNvSpPr txBox="1">
            <a:spLocks noChangeArrowheads="1"/>
          </p:cNvSpPr>
          <p:nvPr/>
        </p:nvSpPr>
        <p:spPr bwMode="auto">
          <a:xfrm>
            <a:off x="0" y="3141663"/>
            <a:ext cx="97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مرفوع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9175" name="Text Box 151"/>
          <p:cNvSpPr txBox="1">
            <a:spLocks noChangeArrowheads="1"/>
          </p:cNvSpPr>
          <p:nvPr/>
        </p:nvSpPr>
        <p:spPr bwMode="auto">
          <a:xfrm>
            <a:off x="3554413" y="3573463"/>
            <a:ext cx="7508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اتجاهٍ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49176" name="Text Box 152"/>
          <p:cNvSpPr txBox="1">
            <a:spLocks noChangeArrowheads="1"/>
          </p:cNvSpPr>
          <p:nvPr/>
        </p:nvSpPr>
        <p:spPr bwMode="auto">
          <a:xfrm>
            <a:off x="2203450" y="3573463"/>
            <a:ext cx="75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FF0000"/>
                </a:solidFill>
              </a:rPr>
              <a:t>ملائمٍ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049177" name="Text Box 153"/>
          <p:cNvSpPr txBox="1">
            <a:spLocks noChangeArrowheads="1"/>
          </p:cNvSpPr>
          <p:nvPr/>
        </p:nvSpPr>
        <p:spPr bwMode="auto">
          <a:xfrm>
            <a:off x="1187450" y="3573463"/>
            <a:ext cx="6397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993300"/>
                </a:solidFill>
              </a:rPr>
              <a:t>نعت</a:t>
            </a:r>
            <a:endParaRPr lang="en-US" sz="2800" b="1">
              <a:solidFill>
                <a:srgbClr val="993300"/>
              </a:solidFill>
            </a:endParaRPr>
          </a:p>
        </p:txBody>
      </p:sp>
      <p:sp>
        <p:nvSpPr>
          <p:cNvPr id="2049178" name="Text Box 154"/>
          <p:cNvSpPr txBox="1">
            <a:spLocks noChangeArrowheads="1"/>
          </p:cNvSpPr>
          <p:nvPr/>
        </p:nvSpPr>
        <p:spPr bwMode="auto">
          <a:xfrm>
            <a:off x="0" y="3573463"/>
            <a:ext cx="97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مجرور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9179" name="Text Box 155"/>
          <p:cNvSpPr txBox="1">
            <a:spLocks noChangeArrowheads="1"/>
          </p:cNvSpPr>
          <p:nvPr/>
        </p:nvSpPr>
        <p:spPr bwMode="auto">
          <a:xfrm>
            <a:off x="3263900" y="4056063"/>
            <a:ext cx="1357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رفعُ الأولياءِ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49180" name="Text Box 156"/>
          <p:cNvSpPr txBox="1">
            <a:spLocks noChangeArrowheads="1"/>
          </p:cNvSpPr>
          <p:nvPr/>
        </p:nvSpPr>
        <p:spPr bwMode="auto">
          <a:xfrm>
            <a:off x="1906588" y="4056063"/>
            <a:ext cx="1477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FF0000"/>
                </a:solidFill>
              </a:rPr>
              <a:t>وضعُ الأعداءِ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049181" name="Text Box 157"/>
          <p:cNvSpPr txBox="1">
            <a:spLocks noChangeArrowheads="1"/>
          </p:cNvSpPr>
          <p:nvPr/>
        </p:nvSpPr>
        <p:spPr bwMode="auto">
          <a:xfrm>
            <a:off x="971550" y="4005263"/>
            <a:ext cx="1076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993300"/>
                </a:solidFill>
              </a:rPr>
              <a:t>معطوف</a:t>
            </a:r>
            <a:endParaRPr lang="en-US" sz="2800" b="1">
              <a:solidFill>
                <a:srgbClr val="993300"/>
              </a:solidFill>
            </a:endParaRPr>
          </a:p>
        </p:txBody>
      </p:sp>
      <p:sp>
        <p:nvSpPr>
          <p:cNvPr id="2049182" name="Text Box 158"/>
          <p:cNvSpPr txBox="1">
            <a:spLocks noChangeArrowheads="1"/>
          </p:cNvSpPr>
          <p:nvPr/>
        </p:nvSpPr>
        <p:spPr bwMode="auto">
          <a:xfrm>
            <a:off x="0" y="4076700"/>
            <a:ext cx="97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مرفوع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9183" name="Text Box 159"/>
          <p:cNvSpPr txBox="1">
            <a:spLocks noChangeArrowheads="1"/>
          </p:cNvSpPr>
          <p:nvPr/>
        </p:nvSpPr>
        <p:spPr bwMode="auto">
          <a:xfrm>
            <a:off x="3708400" y="4581525"/>
            <a:ext cx="503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تلك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49184" name="Text Box 160"/>
          <p:cNvSpPr txBox="1">
            <a:spLocks noChangeArrowheads="1"/>
          </p:cNvSpPr>
          <p:nvPr/>
        </p:nvSpPr>
        <p:spPr bwMode="auto">
          <a:xfrm>
            <a:off x="2212975" y="4581525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FF0000"/>
                </a:solidFill>
              </a:rPr>
              <a:t>الساعاتِ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049185" name="Text Box 161"/>
          <p:cNvSpPr txBox="1">
            <a:spLocks noChangeArrowheads="1"/>
          </p:cNvSpPr>
          <p:nvPr/>
        </p:nvSpPr>
        <p:spPr bwMode="auto">
          <a:xfrm>
            <a:off x="901700" y="4559300"/>
            <a:ext cx="1222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993300"/>
                </a:solidFill>
              </a:rPr>
              <a:t>بدل مطابق</a:t>
            </a:r>
            <a:endParaRPr lang="en-US" sz="2400" b="1">
              <a:solidFill>
                <a:srgbClr val="993300"/>
              </a:solidFill>
            </a:endParaRPr>
          </a:p>
        </p:txBody>
      </p:sp>
      <p:sp>
        <p:nvSpPr>
          <p:cNvPr id="2049186" name="Text Box 162"/>
          <p:cNvSpPr txBox="1">
            <a:spLocks noChangeArrowheads="1"/>
          </p:cNvSpPr>
          <p:nvPr/>
        </p:nvSpPr>
        <p:spPr bwMode="auto">
          <a:xfrm>
            <a:off x="0" y="4508500"/>
            <a:ext cx="97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مجرور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9187" name="Text Box 163"/>
          <p:cNvSpPr txBox="1">
            <a:spLocks noChangeArrowheads="1"/>
          </p:cNvSpPr>
          <p:nvPr/>
        </p:nvSpPr>
        <p:spPr bwMode="auto">
          <a:xfrm>
            <a:off x="3659188" y="4941888"/>
            <a:ext cx="601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كتاباً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49188" name="Text Box 164"/>
          <p:cNvSpPr txBox="1">
            <a:spLocks noChangeArrowheads="1"/>
          </p:cNvSpPr>
          <p:nvPr/>
        </p:nvSpPr>
        <p:spPr bwMode="auto">
          <a:xfrm>
            <a:off x="2241550" y="4941888"/>
            <a:ext cx="78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FF0000"/>
                </a:solidFill>
              </a:rPr>
              <a:t>سريراً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049189" name="Text Box 165"/>
          <p:cNvSpPr txBox="1">
            <a:spLocks noChangeArrowheads="1"/>
          </p:cNvSpPr>
          <p:nvPr/>
        </p:nvSpPr>
        <p:spPr bwMode="auto">
          <a:xfrm>
            <a:off x="974725" y="4891088"/>
            <a:ext cx="1076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993300"/>
                </a:solidFill>
              </a:rPr>
              <a:t>معطوف</a:t>
            </a:r>
            <a:endParaRPr lang="en-US" sz="2800" b="1">
              <a:solidFill>
                <a:srgbClr val="993300"/>
              </a:solidFill>
            </a:endParaRPr>
          </a:p>
        </p:txBody>
      </p:sp>
      <p:sp>
        <p:nvSpPr>
          <p:cNvPr id="2049190" name="Text Box 166"/>
          <p:cNvSpPr txBox="1">
            <a:spLocks noChangeArrowheads="1"/>
          </p:cNvSpPr>
          <p:nvPr/>
        </p:nvSpPr>
        <p:spPr bwMode="auto">
          <a:xfrm>
            <a:off x="0" y="4941888"/>
            <a:ext cx="97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منصوب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9191" name="Text Box 167"/>
          <p:cNvSpPr txBox="1">
            <a:spLocks noChangeArrowheads="1"/>
          </p:cNvSpPr>
          <p:nvPr/>
        </p:nvSpPr>
        <p:spPr bwMode="auto">
          <a:xfrm>
            <a:off x="3546475" y="5300663"/>
            <a:ext cx="78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سريراً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49192" name="Text Box 168"/>
          <p:cNvSpPr txBox="1">
            <a:spLocks noChangeArrowheads="1"/>
          </p:cNvSpPr>
          <p:nvPr/>
        </p:nvSpPr>
        <p:spPr bwMode="auto">
          <a:xfrm>
            <a:off x="2413000" y="5300663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FF0000"/>
                </a:solidFill>
              </a:rPr>
              <a:t>خالياً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049193" name="Text Box 169"/>
          <p:cNvSpPr txBox="1">
            <a:spLocks noChangeArrowheads="1"/>
          </p:cNvSpPr>
          <p:nvPr/>
        </p:nvSpPr>
        <p:spPr bwMode="auto">
          <a:xfrm>
            <a:off x="1187450" y="5300663"/>
            <a:ext cx="6397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993300"/>
                </a:solidFill>
              </a:rPr>
              <a:t>نعت</a:t>
            </a:r>
            <a:endParaRPr lang="en-US" sz="2800" b="1">
              <a:solidFill>
                <a:srgbClr val="993300"/>
              </a:solidFill>
            </a:endParaRPr>
          </a:p>
        </p:txBody>
      </p:sp>
      <p:sp>
        <p:nvSpPr>
          <p:cNvPr id="2049194" name="Text Box 170"/>
          <p:cNvSpPr txBox="1">
            <a:spLocks noChangeArrowheads="1"/>
          </p:cNvSpPr>
          <p:nvPr/>
        </p:nvSpPr>
        <p:spPr bwMode="auto">
          <a:xfrm>
            <a:off x="0" y="5300663"/>
            <a:ext cx="97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منصوب</a:t>
            </a:r>
            <a:endParaRPr lang="en-US" sz="2400" b="1">
              <a:solidFill>
                <a:srgbClr val="000000"/>
              </a:solidFill>
            </a:endParaRPr>
          </a:p>
        </p:txBody>
      </p:sp>
      <p:pic>
        <p:nvPicPr>
          <p:cNvPr id="2049195" name="Picture 171" descr="رجوع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3888" y="6323013"/>
            <a:ext cx="900112" cy="534987"/>
          </a:xfrm>
          <a:prstGeom prst="rect">
            <a:avLst/>
          </a:prstGeom>
          <a:solidFill>
            <a:srgbClr val="0000FF"/>
          </a:solidFill>
        </p:spPr>
      </p:pic>
      <p:pic>
        <p:nvPicPr>
          <p:cNvPr id="2049196" name="Picture 172" descr="أزهار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49950"/>
            <a:ext cx="3851275" cy="908050"/>
          </a:xfrm>
          <a:prstGeom prst="rect">
            <a:avLst/>
          </a:prstGeom>
          <a:noFill/>
        </p:spPr>
      </p:pic>
      <p:sp>
        <p:nvSpPr>
          <p:cNvPr id="55" name="عنصر نائب للتاريخ 5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F955-F497-49FF-B868-D6C57CC6954A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630603"/>
      </p:ext>
    </p:extLst>
  </p:cSld>
  <p:clrMapOvr>
    <a:masterClrMapping/>
  </p:clrMapOvr>
  <p:transition spd="med">
    <p:circl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9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49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9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9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9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204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49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49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49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49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49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49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49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49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49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49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49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49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49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49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49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49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49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49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4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49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49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49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49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4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4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0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4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04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49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49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49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04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049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049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049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049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049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049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049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049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049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049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049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049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049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049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049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049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049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049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049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049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049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049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049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04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049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049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049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049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049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049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049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049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049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2049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2049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2049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049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049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049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049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049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049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2049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2049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2049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2049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2049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2049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2049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2049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2049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2049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2049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2049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2049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2049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2049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2049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2049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2049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2049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2049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2049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2049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2049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2049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2049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2049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2049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2049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2049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2049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2049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2049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2049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2049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2049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2049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2049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2049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2049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2049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2049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2049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2049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2049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2049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2049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2049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2049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2049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2049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2049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2049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2049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2049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2049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2049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2049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2049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2049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500" fill="hold"/>
                                        <p:tgtEl>
                                          <p:spTgt spid="2049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2049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2049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2049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" fill="hold"/>
                                        <p:tgtEl>
                                          <p:spTgt spid="2049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500" fill="hold"/>
                                        <p:tgtEl>
                                          <p:spTgt spid="2049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 fill="hold"/>
                                        <p:tgtEl>
                                          <p:spTgt spid="2049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6" dur="500" fill="hold"/>
                                        <p:tgtEl>
                                          <p:spTgt spid="2049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2049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2049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 fill="hold"/>
                                        <p:tgtEl>
                                          <p:spTgt spid="2049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4" dur="500" fill="hold"/>
                                        <p:tgtEl>
                                          <p:spTgt spid="2049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500" fill="hold"/>
                                        <p:tgtEl>
                                          <p:spTgt spid="2049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500" fill="hold"/>
                                        <p:tgtEl>
                                          <p:spTgt spid="2049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 fill="hold"/>
                                        <p:tgtEl>
                                          <p:spTgt spid="2049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2" dur="500" fill="hold"/>
                                        <p:tgtEl>
                                          <p:spTgt spid="2049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500" fill="hold"/>
                                        <p:tgtEl>
                                          <p:spTgt spid="2049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500" fill="hold"/>
                                        <p:tgtEl>
                                          <p:spTgt spid="2049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 fill="hold"/>
                                        <p:tgtEl>
                                          <p:spTgt spid="2049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0" dur="500" fill="hold"/>
                                        <p:tgtEl>
                                          <p:spTgt spid="2049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500" fill="hold"/>
                                        <p:tgtEl>
                                          <p:spTgt spid="2049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2049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2049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8" dur="500" fill="hold"/>
                                        <p:tgtEl>
                                          <p:spTgt spid="2049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500" fill="hold"/>
                                        <p:tgtEl>
                                          <p:spTgt spid="2049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500" fill="hold"/>
                                        <p:tgtEl>
                                          <p:spTgt spid="2049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 fill="hold"/>
                                        <p:tgtEl>
                                          <p:spTgt spid="2049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6" dur="500" fill="hold"/>
                                        <p:tgtEl>
                                          <p:spTgt spid="2049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500" fill="hold"/>
                                        <p:tgtEl>
                                          <p:spTgt spid="2049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500" fill="hold"/>
                                        <p:tgtEl>
                                          <p:spTgt spid="2049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 fill="hold"/>
                                        <p:tgtEl>
                                          <p:spTgt spid="2049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4" dur="500" fill="hold"/>
                                        <p:tgtEl>
                                          <p:spTgt spid="2049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500" fill="hold"/>
                                        <p:tgtEl>
                                          <p:spTgt spid="2049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500" fill="hold"/>
                                        <p:tgtEl>
                                          <p:spTgt spid="2049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 fill="hold"/>
                                        <p:tgtEl>
                                          <p:spTgt spid="2049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2" dur="500" fill="hold"/>
                                        <p:tgtEl>
                                          <p:spTgt spid="2049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500" fill="hold"/>
                                        <p:tgtEl>
                                          <p:spTgt spid="2049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500" fill="hold"/>
                                        <p:tgtEl>
                                          <p:spTgt spid="2049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500" fill="hold"/>
                                        <p:tgtEl>
                                          <p:spTgt spid="2049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29" grpId="0" animBg="1"/>
      <p:bldP spid="2049030" grpId="0"/>
      <p:bldP spid="2049151" grpId="0"/>
      <p:bldP spid="2049152" grpId="0"/>
      <p:bldP spid="2049153" grpId="0"/>
      <p:bldP spid="2049154" grpId="0"/>
      <p:bldP spid="2049155" grpId="0"/>
      <p:bldP spid="2049156" grpId="0"/>
      <p:bldP spid="2049157" grpId="0"/>
      <p:bldP spid="2049158" grpId="0"/>
      <p:bldP spid="2049159" grpId="0"/>
      <p:bldP spid="2049160" grpId="0"/>
      <p:bldP spid="2049161" grpId="0"/>
      <p:bldP spid="2049162" grpId="0"/>
      <p:bldP spid="2049163" grpId="0"/>
      <p:bldP spid="2049164" grpId="0"/>
      <p:bldP spid="2049165" grpId="0"/>
      <p:bldP spid="2049166" grpId="0"/>
      <p:bldP spid="2049167" grpId="0"/>
      <p:bldP spid="2049168" grpId="0"/>
      <p:bldP spid="2049169" grpId="0"/>
      <p:bldP spid="2049170" grpId="0"/>
      <p:bldP spid="2049171" grpId="0"/>
      <p:bldP spid="2049172" grpId="0"/>
      <p:bldP spid="2049173" grpId="0"/>
      <p:bldP spid="2049174" grpId="0"/>
      <p:bldP spid="2049175" grpId="0"/>
      <p:bldP spid="2049176" grpId="0"/>
      <p:bldP spid="2049177" grpId="0"/>
      <p:bldP spid="2049178" grpId="0"/>
      <p:bldP spid="2049179" grpId="0"/>
      <p:bldP spid="2049180" grpId="0"/>
      <p:bldP spid="2049181" grpId="0"/>
      <p:bldP spid="2049182" grpId="0"/>
      <p:bldP spid="2049183" grpId="0"/>
      <p:bldP spid="2049184" grpId="0"/>
      <p:bldP spid="2049185" grpId="0"/>
      <p:bldP spid="2049186" grpId="0"/>
      <p:bldP spid="2049187" grpId="0"/>
      <p:bldP spid="2049188" grpId="0"/>
      <p:bldP spid="2049189" grpId="0"/>
      <p:bldP spid="2049190" grpId="0"/>
      <p:bldP spid="2049191" grpId="0"/>
      <p:bldP spid="2049192" grpId="0"/>
      <p:bldP spid="2049193" grpId="0"/>
      <p:bldP spid="204919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14AC-0E1B-4AC2-8592-EA63D061859F}" type="slidenum">
              <a:rPr lang="ar-SA">
                <a:solidFill>
                  <a:srgbClr val="000000"/>
                </a:solidFill>
              </a:rPr>
              <a:pPr/>
              <a:t>22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2048023" name="Picture 23" descr="أزهار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725" y="6308725"/>
            <a:ext cx="3851275" cy="549275"/>
          </a:xfrm>
          <a:prstGeom prst="rect">
            <a:avLst/>
          </a:prstGeom>
          <a:noFill/>
        </p:spPr>
      </p:pic>
      <p:pic>
        <p:nvPicPr>
          <p:cNvPr id="2048004" name="Picture 4" descr="رجوع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3888" y="6323013"/>
            <a:ext cx="900112" cy="534987"/>
          </a:xfrm>
          <a:prstGeom prst="rect">
            <a:avLst/>
          </a:prstGeom>
          <a:solidFill>
            <a:srgbClr val="0000FF"/>
          </a:solidFill>
        </p:spPr>
      </p:pic>
      <p:sp>
        <p:nvSpPr>
          <p:cNvPr id="2048005" name="AutoShape 5"/>
          <p:cNvSpPr>
            <a:spLocks noChangeArrowheads="1"/>
          </p:cNvSpPr>
          <p:nvPr/>
        </p:nvSpPr>
        <p:spPr bwMode="auto">
          <a:xfrm>
            <a:off x="4184650" y="0"/>
            <a:ext cx="4959350" cy="762000"/>
          </a:xfrm>
          <a:prstGeom prst="ellipseRibbon">
            <a:avLst>
              <a:gd name="adj1" fmla="val 25000"/>
              <a:gd name="adj2" fmla="val 69333"/>
              <a:gd name="adj3" fmla="val 12500"/>
            </a:avLst>
          </a:prstGeom>
          <a:solidFill>
            <a:schemeClr val="tx2"/>
          </a:solidFill>
          <a:ln w="9525">
            <a:solidFill>
              <a:srgbClr val="FFCC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4400" b="1">
                <a:solidFill>
                  <a:srgbClr val="FAFCFB"/>
                </a:solidFill>
              </a:rPr>
              <a:t>تطبيقٌ صفيٌّ</a:t>
            </a:r>
            <a:endParaRPr lang="en-US" sz="4400" b="1">
              <a:solidFill>
                <a:srgbClr val="FAFCFB"/>
              </a:solidFill>
            </a:endParaRPr>
          </a:p>
        </p:txBody>
      </p:sp>
      <p:sp>
        <p:nvSpPr>
          <p:cNvPr id="2048006" name="Text Box 6"/>
          <p:cNvSpPr txBox="1">
            <a:spLocks noChangeArrowheads="1"/>
          </p:cNvSpPr>
          <p:nvPr/>
        </p:nvSpPr>
        <p:spPr bwMode="auto">
          <a:xfrm>
            <a:off x="539750" y="0"/>
            <a:ext cx="3846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800" b="1">
                <a:solidFill>
                  <a:srgbClr val="000000"/>
                </a:solidFill>
              </a:rPr>
              <a:t>اقرأ النّصَّ ثم أجب عن الأسئلةِ :</a:t>
            </a: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2048007" name="Text Box 7"/>
          <p:cNvSpPr txBox="1">
            <a:spLocks noChangeArrowheads="1"/>
          </p:cNvSpPr>
          <p:nvPr/>
        </p:nvSpPr>
        <p:spPr bwMode="auto">
          <a:xfrm>
            <a:off x="4192588" y="11191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048008" name="Text Box 8"/>
          <p:cNvSpPr txBox="1">
            <a:spLocks noChangeArrowheads="1"/>
          </p:cNvSpPr>
          <p:nvPr/>
        </p:nvSpPr>
        <p:spPr bwMode="auto">
          <a:xfrm>
            <a:off x="166688" y="765175"/>
            <a:ext cx="8716962" cy="1196975"/>
          </a:xfrm>
          <a:prstGeom prst="rect">
            <a:avLst/>
          </a:prstGeom>
          <a:solidFill>
            <a:srgbClr val="FFCC99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AE" sz="2400" b="1">
                <a:solidFill>
                  <a:srgbClr val="000000"/>
                </a:solidFill>
              </a:rPr>
              <a:t>  أعرب الكلمات الملونة :    المنسيّة  :....................................................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00"/>
                </a:solidFill>
              </a:rPr>
              <a:t>                                  أبصرت   : ................................................... 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00"/>
                </a:solidFill>
              </a:rPr>
              <a:t>                                  فتىً       :....................................................   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8009" name="Text Box 9"/>
          <p:cNvSpPr txBox="1">
            <a:spLocks noChangeArrowheads="1"/>
          </p:cNvSpPr>
          <p:nvPr/>
        </p:nvSpPr>
        <p:spPr bwMode="auto">
          <a:xfrm>
            <a:off x="68263" y="765175"/>
            <a:ext cx="4789487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FF"/>
                </a:solidFill>
              </a:rPr>
              <a:t>نعت مجرور بالكسرة الظاهرة                     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48010" name="Text Box 10"/>
          <p:cNvSpPr txBox="1">
            <a:spLocks noChangeArrowheads="1"/>
          </p:cNvSpPr>
          <p:nvPr/>
        </p:nvSpPr>
        <p:spPr bwMode="auto">
          <a:xfrm>
            <a:off x="36513" y="1125538"/>
            <a:ext cx="4846637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FF"/>
                </a:solidFill>
              </a:rPr>
              <a:t>أبصرَ فعلٌ ماضٍ والتاءُ فاعلٌ في محل رفع       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48011" name="Text Box 11"/>
          <p:cNvSpPr txBox="1">
            <a:spLocks noChangeArrowheads="1"/>
          </p:cNvSpPr>
          <p:nvPr/>
        </p:nvSpPr>
        <p:spPr bwMode="auto">
          <a:xfrm>
            <a:off x="0" y="1484313"/>
            <a:ext cx="4865688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FF"/>
                </a:solidFill>
              </a:rPr>
              <a:t>مفعولٌ به منصوب بالفتحة المقدرة على الألف  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048012" name="Text Box 12"/>
          <p:cNvSpPr txBox="1">
            <a:spLocks noChangeArrowheads="1"/>
          </p:cNvSpPr>
          <p:nvPr/>
        </p:nvSpPr>
        <p:spPr bwMode="auto">
          <a:xfrm>
            <a:off x="169863" y="2133600"/>
            <a:ext cx="8709025" cy="831850"/>
          </a:xfrm>
          <a:prstGeom prst="rect">
            <a:avLst/>
          </a:prstGeom>
          <a:solidFill>
            <a:srgbClr val="FFCC99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AE" sz="2400" b="1">
                <a:solidFill>
                  <a:srgbClr val="000000"/>
                </a:solidFill>
              </a:rPr>
              <a:t> استخرج من النّصّ بدلاً مطابقاً : .............................................................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00"/>
                </a:solidFill>
              </a:rPr>
              <a:t>  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8013" name="AutoShape 13"/>
          <p:cNvSpPr>
            <a:spLocks noChangeArrowheads="1"/>
          </p:cNvSpPr>
          <p:nvPr/>
        </p:nvSpPr>
        <p:spPr bwMode="auto">
          <a:xfrm>
            <a:off x="1403350" y="2133600"/>
            <a:ext cx="3003550" cy="719138"/>
          </a:xfrm>
          <a:custGeom>
            <a:avLst/>
            <a:gdLst>
              <a:gd name="G0" fmla="+- 10800 0 0"/>
              <a:gd name="G1" fmla="+- 21600 0 10800"/>
              <a:gd name="G2" fmla="+- 21600 0 108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0800" y="10800"/>
                </a:moveTo>
                <a:cubicBezTo>
                  <a:pt x="10800" y="10800"/>
                  <a:pt x="10800" y="10800"/>
                  <a:pt x="10800" y="10800"/>
                </a:cubicBezTo>
                <a:cubicBezTo>
                  <a:pt x="10800" y="10800"/>
                  <a:pt x="10800" y="10800"/>
                  <a:pt x="10800" y="10800"/>
                </a:cubicBezTo>
                <a:cubicBezTo>
                  <a:pt x="10800" y="10800"/>
                  <a:pt x="10800" y="10800"/>
                  <a:pt x="10800" y="10800"/>
                </a:cubicBezTo>
                <a:cubicBezTo>
                  <a:pt x="10800" y="10800"/>
                  <a:pt x="10800" y="10800"/>
                  <a:pt x="108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600" b="1">
                <a:solidFill>
                  <a:srgbClr val="000000"/>
                </a:solidFill>
              </a:rPr>
              <a:t>الطيرَ  -  البنتُ</a:t>
            </a:r>
            <a:endParaRPr lang="en-US" sz="3600" b="1">
              <a:solidFill>
                <a:srgbClr val="000000"/>
              </a:solidFill>
            </a:endParaRPr>
          </a:p>
        </p:txBody>
      </p:sp>
      <p:sp>
        <p:nvSpPr>
          <p:cNvPr id="2048014" name="Text Box 14"/>
          <p:cNvSpPr txBox="1">
            <a:spLocks noChangeArrowheads="1"/>
          </p:cNvSpPr>
          <p:nvPr/>
        </p:nvSpPr>
        <p:spPr bwMode="auto">
          <a:xfrm>
            <a:off x="139700" y="3141663"/>
            <a:ext cx="8748713" cy="831850"/>
          </a:xfrm>
          <a:prstGeom prst="rect">
            <a:avLst/>
          </a:prstGeom>
          <a:solidFill>
            <a:srgbClr val="FFCC99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AE" sz="2400" b="1">
                <a:solidFill>
                  <a:srgbClr val="000000"/>
                </a:solidFill>
              </a:rPr>
              <a:t> استخرج من النّصّ فعلاً مبنياً للمجهول: ............................. .......................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00"/>
                </a:solidFill>
              </a:rPr>
              <a:t>  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8015" name="AutoShape 15"/>
          <p:cNvSpPr>
            <a:spLocks noChangeArrowheads="1"/>
          </p:cNvSpPr>
          <p:nvPr/>
        </p:nvSpPr>
        <p:spPr bwMode="auto">
          <a:xfrm>
            <a:off x="1403350" y="3141663"/>
            <a:ext cx="3003550" cy="719137"/>
          </a:xfrm>
          <a:custGeom>
            <a:avLst/>
            <a:gdLst>
              <a:gd name="G0" fmla="+- 10800 0 0"/>
              <a:gd name="G1" fmla="+- 21600 0 10800"/>
              <a:gd name="G2" fmla="+- 21600 0 108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0800" y="10800"/>
                </a:moveTo>
                <a:cubicBezTo>
                  <a:pt x="10800" y="10800"/>
                  <a:pt x="10800" y="10800"/>
                  <a:pt x="10800" y="10800"/>
                </a:cubicBezTo>
                <a:cubicBezTo>
                  <a:pt x="10800" y="10800"/>
                  <a:pt x="10800" y="10800"/>
                  <a:pt x="10800" y="10800"/>
                </a:cubicBezTo>
                <a:cubicBezTo>
                  <a:pt x="10800" y="10800"/>
                  <a:pt x="10800" y="10800"/>
                  <a:pt x="10800" y="10800"/>
                </a:cubicBezTo>
                <a:cubicBezTo>
                  <a:pt x="10800" y="10800"/>
                  <a:pt x="10800" y="10800"/>
                  <a:pt x="108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600" b="1">
                <a:solidFill>
                  <a:srgbClr val="000000"/>
                </a:solidFill>
              </a:rPr>
              <a:t>تُسمَّى</a:t>
            </a:r>
            <a:endParaRPr lang="en-US" sz="3600" b="1">
              <a:solidFill>
                <a:srgbClr val="000000"/>
              </a:solidFill>
            </a:endParaRPr>
          </a:p>
        </p:txBody>
      </p:sp>
      <p:sp>
        <p:nvSpPr>
          <p:cNvPr id="2048016" name="Text Box 16"/>
          <p:cNvSpPr txBox="1">
            <a:spLocks noChangeArrowheads="1"/>
          </p:cNvSpPr>
          <p:nvPr/>
        </p:nvSpPr>
        <p:spPr bwMode="auto">
          <a:xfrm>
            <a:off x="119063" y="4149725"/>
            <a:ext cx="8769350" cy="1196975"/>
          </a:xfrm>
          <a:prstGeom prst="rect">
            <a:avLst/>
          </a:prstGeom>
          <a:solidFill>
            <a:srgbClr val="FFCC99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AE" sz="2400" b="1">
                <a:solidFill>
                  <a:srgbClr val="000000"/>
                </a:solidFill>
              </a:rPr>
              <a:t> الفعلُ :(( أتنزّه )) فعلٌ مضارعٌ ، هات الماضيَ منه والأمرَ :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00"/>
                </a:solidFill>
              </a:rPr>
              <a:t>                الماضي :..................................الأمر : ................................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8017" name="AutoShape 17"/>
          <p:cNvSpPr>
            <a:spLocks noChangeArrowheads="1"/>
          </p:cNvSpPr>
          <p:nvPr/>
        </p:nvSpPr>
        <p:spPr bwMode="auto">
          <a:xfrm>
            <a:off x="3995738" y="4508500"/>
            <a:ext cx="2427287" cy="576263"/>
          </a:xfrm>
          <a:custGeom>
            <a:avLst/>
            <a:gdLst>
              <a:gd name="G0" fmla="+- 10800 0 0"/>
              <a:gd name="G1" fmla="+- 21600 0 10800"/>
              <a:gd name="G2" fmla="+- 21600 0 108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0800" y="10800"/>
                </a:moveTo>
                <a:cubicBezTo>
                  <a:pt x="10800" y="10800"/>
                  <a:pt x="10800" y="10800"/>
                  <a:pt x="10800" y="10800"/>
                </a:cubicBezTo>
                <a:cubicBezTo>
                  <a:pt x="10800" y="10800"/>
                  <a:pt x="10800" y="10800"/>
                  <a:pt x="10800" y="10800"/>
                </a:cubicBezTo>
                <a:cubicBezTo>
                  <a:pt x="10800" y="10800"/>
                  <a:pt x="10800" y="10800"/>
                  <a:pt x="10800" y="10800"/>
                </a:cubicBezTo>
                <a:cubicBezTo>
                  <a:pt x="10800" y="10800"/>
                  <a:pt x="10800" y="10800"/>
                  <a:pt x="108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600" b="1">
                <a:solidFill>
                  <a:srgbClr val="000000"/>
                </a:solidFill>
              </a:rPr>
              <a:t>تنزّهتُ</a:t>
            </a:r>
            <a:endParaRPr lang="en-US" sz="3600" b="1">
              <a:solidFill>
                <a:srgbClr val="000000"/>
              </a:solidFill>
            </a:endParaRPr>
          </a:p>
        </p:txBody>
      </p:sp>
      <p:sp>
        <p:nvSpPr>
          <p:cNvPr id="2048018" name="AutoShape 18"/>
          <p:cNvSpPr>
            <a:spLocks noChangeArrowheads="1"/>
          </p:cNvSpPr>
          <p:nvPr/>
        </p:nvSpPr>
        <p:spPr bwMode="auto">
          <a:xfrm>
            <a:off x="323850" y="4508500"/>
            <a:ext cx="2427288" cy="576263"/>
          </a:xfrm>
          <a:custGeom>
            <a:avLst/>
            <a:gdLst>
              <a:gd name="G0" fmla="+- 10800 0 0"/>
              <a:gd name="G1" fmla="+- 21600 0 10800"/>
              <a:gd name="G2" fmla="+- 21600 0 108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0800" y="10800"/>
                </a:moveTo>
                <a:cubicBezTo>
                  <a:pt x="10800" y="10800"/>
                  <a:pt x="10800" y="10800"/>
                  <a:pt x="10800" y="10800"/>
                </a:cubicBezTo>
                <a:cubicBezTo>
                  <a:pt x="10800" y="10800"/>
                  <a:pt x="10800" y="10800"/>
                  <a:pt x="10800" y="10800"/>
                </a:cubicBezTo>
                <a:cubicBezTo>
                  <a:pt x="10800" y="10800"/>
                  <a:pt x="10800" y="10800"/>
                  <a:pt x="10800" y="10800"/>
                </a:cubicBezTo>
                <a:cubicBezTo>
                  <a:pt x="10800" y="10800"/>
                  <a:pt x="10800" y="10800"/>
                  <a:pt x="108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600" b="1">
                <a:solidFill>
                  <a:srgbClr val="000000"/>
                </a:solidFill>
              </a:rPr>
              <a:t>تنزّهْ</a:t>
            </a:r>
            <a:endParaRPr lang="en-US" sz="3600" b="1">
              <a:solidFill>
                <a:srgbClr val="000000"/>
              </a:solidFill>
            </a:endParaRPr>
          </a:p>
        </p:txBody>
      </p:sp>
      <p:sp>
        <p:nvSpPr>
          <p:cNvPr id="2048020" name="Text Box 20"/>
          <p:cNvSpPr txBox="1">
            <a:spLocks noChangeArrowheads="1"/>
          </p:cNvSpPr>
          <p:nvPr/>
        </p:nvSpPr>
        <p:spPr bwMode="auto">
          <a:xfrm>
            <a:off x="179388" y="5445125"/>
            <a:ext cx="8713787" cy="831850"/>
          </a:xfrm>
          <a:prstGeom prst="rect">
            <a:avLst/>
          </a:prstGeom>
          <a:solidFill>
            <a:srgbClr val="FFCC99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AE" sz="2400" b="1">
                <a:solidFill>
                  <a:srgbClr val="000000"/>
                </a:solidFill>
              </a:rPr>
              <a:t> اقترحْ بدائلَ أخرى لكلمةِ النسر في النّصّ: .................................................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00"/>
                </a:solidFill>
              </a:rPr>
              <a:t>  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48021" name="AutoShape 21"/>
          <p:cNvSpPr>
            <a:spLocks noChangeArrowheads="1"/>
          </p:cNvSpPr>
          <p:nvPr/>
        </p:nvSpPr>
        <p:spPr bwMode="auto">
          <a:xfrm>
            <a:off x="323850" y="5445125"/>
            <a:ext cx="4032250" cy="649288"/>
          </a:xfrm>
          <a:prstGeom prst="star8">
            <a:avLst>
              <a:gd name="adj" fmla="val 4236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00"/>
                </a:solidFill>
              </a:rPr>
              <a:t>الصقر – الحمامة </a:t>
            </a:r>
            <a:endParaRPr lang="en-US" sz="2800" b="1">
              <a:solidFill>
                <a:srgbClr val="000000"/>
              </a:solidFill>
            </a:endParaRPr>
          </a:p>
        </p:txBody>
      </p:sp>
      <p:pic>
        <p:nvPicPr>
          <p:cNvPr id="2048022" name="Picture 22" descr="أزهار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08725"/>
            <a:ext cx="3851275" cy="549275"/>
          </a:xfrm>
          <a:prstGeom prst="rect">
            <a:avLst/>
          </a:prstGeom>
          <a:noFill/>
        </p:spPr>
      </p:pic>
      <p:sp>
        <p:nvSpPr>
          <p:cNvPr id="24" name="عنصر نائب للتاريخ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282FC-A53B-48F3-A140-DEA0A996E738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424758"/>
      </p:ext>
    </p:extLst>
  </p:cSld>
  <p:clrMapOvr>
    <a:masterClrMapping/>
  </p:clrMapOvr>
  <p:transition spd="med">
    <p:circl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48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0480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0480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0480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2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8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8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048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0480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0480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0480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0480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0480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0480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0480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0480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0480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48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48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48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2048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48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48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048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6" dur="500"/>
                                        <p:tgtEl>
                                          <p:spTgt spid="2048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48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48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048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8" dur="500"/>
                                        <p:tgtEl>
                                          <p:spTgt spid="2048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3" dur="500"/>
                                        <p:tgtEl>
                                          <p:spTgt spid="2048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48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48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048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0480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0480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048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048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05" grpId="0" animBg="1"/>
      <p:bldP spid="2048006" grpId="0"/>
      <p:bldP spid="2048008" grpId="0" animBg="1"/>
      <p:bldP spid="2048009" grpId="0" animBg="1"/>
      <p:bldP spid="2048010" grpId="0" animBg="1"/>
      <p:bldP spid="2048011" grpId="0" animBg="1"/>
      <p:bldP spid="2048012" grpId="0" animBg="1"/>
      <p:bldP spid="2048013" grpId="0" animBg="1"/>
      <p:bldP spid="2048014" grpId="0" animBg="1"/>
      <p:bldP spid="2048015" grpId="0" animBg="1"/>
      <p:bldP spid="2048016" grpId="0" animBg="1"/>
      <p:bldP spid="2048017" grpId="0" animBg="1"/>
      <p:bldP spid="2048018" grpId="0" animBg="1"/>
      <p:bldP spid="2048020" grpId="0" animBg="1"/>
      <p:bldP spid="204802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FF81-CCFD-4E52-ABC7-F6233184DF91}" type="slidenum">
              <a:rPr lang="ar-SA">
                <a:solidFill>
                  <a:srgbClr val="000000"/>
                </a:solidFill>
              </a:rPr>
              <a:pPr/>
              <a:t>23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50052" name="AutoShape 4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ellipseRibbon">
            <a:avLst>
              <a:gd name="adj1" fmla="val 25000"/>
              <a:gd name="adj2" fmla="val 69333"/>
              <a:gd name="adj3" fmla="val 12500"/>
            </a:avLst>
          </a:prstGeom>
          <a:solidFill>
            <a:srgbClr val="66FF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4400" b="1">
                <a:solidFill>
                  <a:srgbClr val="0000FF"/>
                </a:solidFill>
              </a:rPr>
              <a:t>دليلُ الإجابة على السؤالين 4-5</a:t>
            </a:r>
            <a:endParaRPr lang="en-US" sz="4400" b="1">
              <a:solidFill>
                <a:srgbClr val="0000FF"/>
              </a:solidFill>
            </a:endParaRPr>
          </a:p>
        </p:txBody>
      </p:sp>
      <p:sp>
        <p:nvSpPr>
          <p:cNvPr id="2050053" name="AutoShape 5"/>
          <p:cNvSpPr>
            <a:spLocks noChangeArrowheads="1"/>
          </p:cNvSpPr>
          <p:nvPr/>
        </p:nvSpPr>
        <p:spPr bwMode="auto">
          <a:xfrm>
            <a:off x="6213475" y="908050"/>
            <a:ext cx="2930525" cy="1225550"/>
          </a:xfrm>
          <a:prstGeom prst="star32">
            <a:avLst>
              <a:gd name="adj" fmla="val 37500"/>
            </a:avLst>
          </a:prstGeom>
          <a:solidFill>
            <a:srgbClr val="FFCC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800" b="1">
                <a:solidFill>
                  <a:srgbClr val="000000"/>
                </a:solidFill>
              </a:rPr>
              <a:t>لاحظ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00"/>
                </a:solidFill>
              </a:rPr>
              <a:t>السؤال رقم 4</a:t>
            </a:r>
            <a:r>
              <a:rPr lang="ar-AE" sz="3600" b="1">
                <a:solidFill>
                  <a:srgbClr val="000000"/>
                </a:solidFill>
              </a:rPr>
              <a:t> </a:t>
            </a:r>
            <a:endParaRPr lang="en-US" sz="3600" b="1">
              <a:solidFill>
                <a:srgbClr val="000000"/>
              </a:solidFill>
            </a:endParaRPr>
          </a:p>
        </p:txBody>
      </p:sp>
      <p:sp>
        <p:nvSpPr>
          <p:cNvPr id="2050054" name="AutoShape 6"/>
          <p:cNvSpPr>
            <a:spLocks noChangeArrowheads="1"/>
          </p:cNvSpPr>
          <p:nvPr/>
        </p:nvSpPr>
        <p:spPr bwMode="auto">
          <a:xfrm>
            <a:off x="0" y="908050"/>
            <a:ext cx="6300788" cy="1333500"/>
          </a:xfrm>
          <a:prstGeom prst="flowChartMultidocumen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800" b="1">
                <a:solidFill>
                  <a:srgbClr val="000000"/>
                </a:solidFill>
              </a:rPr>
              <a:t>المبدل منه يأتي في المقدمة ثم يأتي البدل بعده</a:t>
            </a: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2050055" name="AutoShape 7"/>
          <p:cNvSpPr>
            <a:spLocks noChangeArrowheads="1"/>
          </p:cNvSpPr>
          <p:nvPr/>
        </p:nvSpPr>
        <p:spPr bwMode="auto">
          <a:xfrm>
            <a:off x="6213475" y="2349500"/>
            <a:ext cx="2930525" cy="1225550"/>
          </a:xfrm>
          <a:prstGeom prst="star32">
            <a:avLst>
              <a:gd name="adj" fmla="val 37500"/>
            </a:avLst>
          </a:prstGeom>
          <a:solidFill>
            <a:srgbClr val="FFCC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800" b="1">
                <a:solidFill>
                  <a:srgbClr val="000000"/>
                </a:solidFill>
              </a:rPr>
              <a:t>لاحظ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00"/>
                </a:solidFill>
              </a:rPr>
              <a:t>السؤال رقم 5</a:t>
            </a:r>
            <a:r>
              <a:rPr lang="ar-AE" sz="3600" b="1">
                <a:solidFill>
                  <a:srgbClr val="000000"/>
                </a:solidFill>
              </a:rPr>
              <a:t> </a:t>
            </a:r>
            <a:endParaRPr lang="en-US" sz="3600" b="1">
              <a:solidFill>
                <a:srgbClr val="000000"/>
              </a:solidFill>
            </a:endParaRPr>
          </a:p>
        </p:txBody>
      </p:sp>
      <p:sp>
        <p:nvSpPr>
          <p:cNvPr id="2050056" name="AutoShape 8"/>
          <p:cNvSpPr>
            <a:spLocks noChangeArrowheads="1"/>
          </p:cNvSpPr>
          <p:nvPr/>
        </p:nvSpPr>
        <p:spPr bwMode="auto">
          <a:xfrm>
            <a:off x="323850" y="2492375"/>
            <a:ext cx="5710238" cy="1143000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00"/>
                </a:solidFill>
              </a:rPr>
              <a:t>اختر الإجابةَ الصحيحة مما بين القوسين فيما يلي :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50057" name="Text Box 9"/>
          <p:cNvSpPr txBox="1">
            <a:spLocks noChangeArrowheads="1"/>
          </p:cNvSpPr>
          <p:nvPr/>
        </p:nvSpPr>
        <p:spPr bwMode="auto">
          <a:xfrm>
            <a:off x="2551113" y="3951288"/>
            <a:ext cx="5929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AE" sz="2400" b="1">
                <a:solidFill>
                  <a:srgbClr val="000000"/>
                </a:solidFill>
              </a:rPr>
              <a:t> كتبتُ التقريرَ كلَّهُ .    كلمة (</a:t>
            </a:r>
            <a:r>
              <a:rPr lang="ar-AE" sz="2400" b="1">
                <a:solidFill>
                  <a:srgbClr val="0000FF"/>
                </a:solidFill>
              </a:rPr>
              <a:t> كله</a:t>
            </a:r>
            <a:r>
              <a:rPr lang="ar-AE" sz="2400" b="1">
                <a:solidFill>
                  <a:srgbClr val="000000"/>
                </a:solidFill>
              </a:rPr>
              <a:t> )        (  توكيد لفظي -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50058" name="Text Box 10"/>
          <p:cNvSpPr txBox="1">
            <a:spLocks noChangeArrowheads="1"/>
          </p:cNvSpPr>
          <p:nvPr/>
        </p:nvSpPr>
        <p:spPr bwMode="auto">
          <a:xfrm>
            <a:off x="1073150" y="3933825"/>
            <a:ext cx="1579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00"/>
                </a:solidFill>
              </a:rPr>
              <a:t>توكيد</a:t>
            </a:r>
            <a:r>
              <a:rPr lang="ar-AE" sz="2000" b="1">
                <a:solidFill>
                  <a:srgbClr val="000000"/>
                </a:solidFill>
              </a:rPr>
              <a:t> </a:t>
            </a:r>
            <a:r>
              <a:rPr lang="ar-AE" sz="2400" b="1">
                <a:solidFill>
                  <a:srgbClr val="000000"/>
                </a:solidFill>
              </a:rPr>
              <a:t>معنوي</a:t>
            </a:r>
            <a:r>
              <a:rPr lang="ar-AE" sz="2000" b="1">
                <a:solidFill>
                  <a:srgbClr val="000000"/>
                </a:solidFill>
              </a:rPr>
              <a:t> -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050059" name="Text Box 11"/>
          <p:cNvSpPr txBox="1">
            <a:spLocks noChangeArrowheads="1"/>
          </p:cNvSpPr>
          <p:nvPr/>
        </p:nvSpPr>
        <p:spPr bwMode="auto">
          <a:xfrm>
            <a:off x="323850" y="3933825"/>
            <a:ext cx="830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00"/>
                </a:solidFill>
              </a:rPr>
              <a:t>صفة )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50060" name="Text Box 12"/>
          <p:cNvSpPr txBox="1">
            <a:spLocks noChangeArrowheads="1"/>
          </p:cNvSpPr>
          <p:nvPr/>
        </p:nvSpPr>
        <p:spPr bwMode="auto">
          <a:xfrm>
            <a:off x="2600325" y="4797425"/>
            <a:ext cx="595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AE" sz="2400" b="1">
                <a:solidFill>
                  <a:srgbClr val="000000"/>
                </a:solidFill>
              </a:rPr>
              <a:t> كتبتُ التقريرَ معظمَه.  كلمة (</a:t>
            </a:r>
            <a:r>
              <a:rPr lang="ar-AE" sz="2400" b="1">
                <a:solidFill>
                  <a:srgbClr val="0000FF"/>
                </a:solidFill>
              </a:rPr>
              <a:t> معظمه</a:t>
            </a:r>
            <a:r>
              <a:rPr lang="ar-AE" sz="2400" b="1">
                <a:solidFill>
                  <a:srgbClr val="000000"/>
                </a:solidFill>
              </a:rPr>
              <a:t> )    (  بدل مطابق -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50061" name="Text Box 13"/>
          <p:cNvSpPr txBox="1">
            <a:spLocks noChangeArrowheads="1"/>
          </p:cNvSpPr>
          <p:nvPr/>
        </p:nvSpPr>
        <p:spPr bwMode="auto">
          <a:xfrm>
            <a:off x="755650" y="4797425"/>
            <a:ext cx="1890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00"/>
                </a:solidFill>
              </a:rPr>
              <a:t>بدل جزء من كل</a:t>
            </a:r>
            <a:r>
              <a:rPr lang="ar-AE" sz="2000" b="1">
                <a:solidFill>
                  <a:srgbClr val="000000"/>
                </a:solidFill>
              </a:rPr>
              <a:t> -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050062" name="Text Box 14"/>
          <p:cNvSpPr txBox="1">
            <a:spLocks noChangeArrowheads="1"/>
          </p:cNvSpPr>
          <p:nvPr/>
        </p:nvSpPr>
        <p:spPr bwMode="auto">
          <a:xfrm>
            <a:off x="-28575" y="4797425"/>
            <a:ext cx="887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AE" sz="2400" b="1">
                <a:solidFill>
                  <a:srgbClr val="000000"/>
                </a:solidFill>
              </a:rPr>
              <a:t>توكيد )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50063" name="AutoShape 15"/>
          <p:cNvSpPr>
            <a:spLocks noChangeArrowheads="1"/>
          </p:cNvSpPr>
          <p:nvPr/>
        </p:nvSpPr>
        <p:spPr bwMode="auto">
          <a:xfrm>
            <a:off x="1331913" y="5516563"/>
            <a:ext cx="6480175" cy="649287"/>
          </a:xfrm>
          <a:prstGeom prst="star8">
            <a:avLst>
              <a:gd name="adj" fmla="val 42361"/>
            </a:avLst>
          </a:prstGeom>
          <a:solidFill>
            <a:srgbClr val="66FFFF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FF0000"/>
                </a:solidFill>
              </a:rPr>
              <a:t>هل عرفت الإجابة ؟؟؟؟؟؟؟؟؟ </a:t>
            </a:r>
            <a:endParaRPr lang="en-US" sz="2800" b="1">
              <a:solidFill>
                <a:srgbClr val="FF0000"/>
              </a:solidFill>
            </a:endParaRPr>
          </a:p>
        </p:txBody>
      </p:sp>
      <p:pic>
        <p:nvPicPr>
          <p:cNvPr id="2050064" name="Picture 16" descr="أزهار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725" y="6308725"/>
            <a:ext cx="3851275" cy="549275"/>
          </a:xfrm>
          <a:prstGeom prst="rect">
            <a:avLst/>
          </a:prstGeom>
          <a:noFill/>
        </p:spPr>
      </p:pic>
      <p:pic>
        <p:nvPicPr>
          <p:cNvPr id="2050065" name="Picture 17" descr="رجوع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3888" y="6323013"/>
            <a:ext cx="900112" cy="534987"/>
          </a:xfrm>
          <a:prstGeom prst="rect">
            <a:avLst/>
          </a:prstGeom>
          <a:solidFill>
            <a:srgbClr val="0000FF"/>
          </a:solidFill>
        </p:spPr>
      </p:pic>
      <p:pic>
        <p:nvPicPr>
          <p:cNvPr id="2050066" name="Picture 18" descr="أزهار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08725"/>
            <a:ext cx="3851275" cy="549275"/>
          </a:xfrm>
          <a:prstGeom prst="rect">
            <a:avLst/>
          </a:prstGeom>
          <a:noFill/>
        </p:spPr>
      </p:pic>
      <p:sp>
        <p:nvSpPr>
          <p:cNvPr id="20" name="عنصر نائب للتاريخ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F278-41E7-4068-AAC2-12B8EAE41550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713797"/>
      </p:ext>
    </p:extLst>
  </p:cSld>
  <p:clrMapOvr>
    <a:masterClrMapping/>
  </p:clrMapOvr>
  <p:transition spd="med">
    <p:circl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05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5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05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0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0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50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0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50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50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3" dur="2000" fill="hold"/>
                                        <p:tgtEl>
                                          <p:spTgt spid="20500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50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50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50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9" dur="2000" fill="hold"/>
                                        <p:tgtEl>
                                          <p:spTgt spid="20500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050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050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050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050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052" grpId="0" animBg="1"/>
      <p:bldP spid="2050053" grpId="0" animBg="1"/>
      <p:bldP spid="2050054" grpId="0" animBg="1"/>
      <p:bldP spid="2050055" grpId="0" animBg="1"/>
      <p:bldP spid="2050056" grpId="0" animBg="1"/>
      <p:bldP spid="2050057" grpId="0"/>
      <p:bldP spid="2050058" grpId="0"/>
      <p:bldP spid="2050058" grpId="1"/>
      <p:bldP spid="2050059" grpId="0"/>
      <p:bldP spid="2050060" grpId="0"/>
      <p:bldP spid="2050061" grpId="0"/>
      <p:bldP spid="2050061" grpId="1"/>
      <p:bldP spid="2050062" grpId="0"/>
      <p:bldP spid="205006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F6D7-25D1-40AB-82DD-54DA31B97F9B}" type="slidenum">
              <a:rPr lang="ar-SA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3796" name="chair1"/>
          <p:cNvSpPr>
            <a:spLocks noEditPoints="1" noChangeArrowheads="1"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1593 w 21600"/>
              <a:gd name="T9" fmla="*/ 7848 h 21600"/>
              <a:gd name="T10" fmla="*/ 20317 w 21600"/>
              <a:gd name="T11" fmla="*/ 1757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7752" y="5993"/>
                </a:moveTo>
                <a:lnTo>
                  <a:pt x="13862" y="5993"/>
                </a:lnTo>
                <a:lnTo>
                  <a:pt x="13862" y="3443"/>
                </a:lnTo>
                <a:lnTo>
                  <a:pt x="18455" y="3443"/>
                </a:lnTo>
                <a:lnTo>
                  <a:pt x="18952" y="3443"/>
                </a:lnTo>
                <a:lnTo>
                  <a:pt x="19448" y="3354"/>
                </a:lnTo>
                <a:lnTo>
                  <a:pt x="19697" y="3220"/>
                </a:lnTo>
                <a:lnTo>
                  <a:pt x="20234" y="3041"/>
                </a:lnTo>
                <a:lnTo>
                  <a:pt x="20566" y="2817"/>
                </a:lnTo>
                <a:lnTo>
                  <a:pt x="20731" y="2460"/>
                </a:lnTo>
                <a:lnTo>
                  <a:pt x="20897" y="2102"/>
                </a:lnTo>
                <a:lnTo>
                  <a:pt x="20897" y="1744"/>
                </a:lnTo>
                <a:lnTo>
                  <a:pt x="20897" y="1431"/>
                </a:lnTo>
                <a:lnTo>
                  <a:pt x="20731" y="1073"/>
                </a:lnTo>
                <a:lnTo>
                  <a:pt x="20566" y="716"/>
                </a:lnTo>
                <a:lnTo>
                  <a:pt x="20234" y="492"/>
                </a:lnTo>
                <a:lnTo>
                  <a:pt x="19697" y="224"/>
                </a:lnTo>
                <a:lnTo>
                  <a:pt x="19448" y="134"/>
                </a:lnTo>
                <a:lnTo>
                  <a:pt x="18952" y="0"/>
                </a:lnTo>
                <a:lnTo>
                  <a:pt x="18455" y="0"/>
                </a:lnTo>
                <a:lnTo>
                  <a:pt x="10966" y="0"/>
                </a:lnTo>
                <a:lnTo>
                  <a:pt x="3641" y="0"/>
                </a:lnTo>
                <a:lnTo>
                  <a:pt x="3145" y="0"/>
                </a:lnTo>
                <a:lnTo>
                  <a:pt x="2648" y="134"/>
                </a:lnTo>
                <a:lnTo>
                  <a:pt x="2276" y="224"/>
                </a:lnTo>
                <a:lnTo>
                  <a:pt x="1945" y="492"/>
                </a:lnTo>
                <a:lnTo>
                  <a:pt x="1697" y="716"/>
                </a:lnTo>
                <a:lnTo>
                  <a:pt x="1366" y="1073"/>
                </a:lnTo>
                <a:lnTo>
                  <a:pt x="1200" y="1431"/>
                </a:lnTo>
                <a:lnTo>
                  <a:pt x="1200" y="1744"/>
                </a:lnTo>
                <a:lnTo>
                  <a:pt x="1200" y="2102"/>
                </a:lnTo>
                <a:lnTo>
                  <a:pt x="1366" y="2460"/>
                </a:lnTo>
                <a:lnTo>
                  <a:pt x="1697" y="2817"/>
                </a:lnTo>
                <a:lnTo>
                  <a:pt x="1945" y="3041"/>
                </a:lnTo>
                <a:lnTo>
                  <a:pt x="2276" y="3220"/>
                </a:lnTo>
                <a:lnTo>
                  <a:pt x="2648" y="3354"/>
                </a:lnTo>
                <a:lnTo>
                  <a:pt x="3145" y="3443"/>
                </a:lnTo>
                <a:lnTo>
                  <a:pt x="3641" y="3443"/>
                </a:lnTo>
                <a:lnTo>
                  <a:pt x="8152" y="3443"/>
                </a:lnTo>
                <a:lnTo>
                  <a:pt x="8152" y="5993"/>
                </a:lnTo>
                <a:lnTo>
                  <a:pt x="3890" y="5993"/>
                </a:lnTo>
                <a:lnTo>
                  <a:pt x="3145" y="6127"/>
                </a:lnTo>
                <a:lnTo>
                  <a:pt x="2276" y="6306"/>
                </a:lnTo>
                <a:lnTo>
                  <a:pt x="1697" y="6663"/>
                </a:lnTo>
                <a:lnTo>
                  <a:pt x="1200" y="7155"/>
                </a:lnTo>
                <a:lnTo>
                  <a:pt x="662" y="7737"/>
                </a:lnTo>
                <a:lnTo>
                  <a:pt x="166" y="8273"/>
                </a:lnTo>
                <a:lnTo>
                  <a:pt x="0" y="8989"/>
                </a:lnTo>
                <a:lnTo>
                  <a:pt x="0" y="9525"/>
                </a:lnTo>
                <a:lnTo>
                  <a:pt x="0" y="10822"/>
                </a:lnTo>
                <a:lnTo>
                  <a:pt x="0" y="15831"/>
                </a:lnTo>
                <a:lnTo>
                  <a:pt x="166" y="16547"/>
                </a:lnTo>
                <a:lnTo>
                  <a:pt x="662" y="17307"/>
                </a:lnTo>
                <a:lnTo>
                  <a:pt x="1697" y="18380"/>
                </a:lnTo>
                <a:lnTo>
                  <a:pt x="2814" y="19275"/>
                </a:lnTo>
                <a:lnTo>
                  <a:pt x="3641" y="19766"/>
                </a:lnTo>
                <a:lnTo>
                  <a:pt x="4428" y="20169"/>
                </a:lnTo>
                <a:lnTo>
                  <a:pt x="5421" y="20527"/>
                </a:lnTo>
                <a:lnTo>
                  <a:pt x="6372" y="20884"/>
                </a:lnTo>
                <a:lnTo>
                  <a:pt x="7572" y="21242"/>
                </a:lnTo>
                <a:lnTo>
                  <a:pt x="8648" y="21466"/>
                </a:lnTo>
                <a:lnTo>
                  <a:pt x="9766" y="21600"/>
                </a:lnTo>
                <a:lnTo>
                  <a:pt x="11131" y="21600"/>
                </a:lnTo>
                <a:lnTo>
                  <a:pt x="12414" y="21600"/>
                </a:lnTo>
                <a:lnTo>
                  <a:pt x="13779" y="21466"/>
                </a:lnTo>
                <a:lnTo>
                  <a:pt x="14855" y="21242"/>
                </a:lnTo>
                <a:lnTo>
                  <a:pt x="15807" y="20884"/>
                </a:lnTo>
                <a:lnTo>
                  <a:pt x="16841" y="20527"/>
                </a:lnTo>
                <a:lnTo>
                  <a:pt x="17669" y="20169"/>
                </a:lnTo>
                <a:lnTo>
                  <a:pt x="18455" y="19766"/>
                </a:lnTo>
                <a:lnTo>
                  <a:pt x="19117" y="19275"/>
                </a:lnTo>
                <a:lnTo>
                  <a:pt x="20234" y="18380"/>
                </a:lnTo>
                <a:lnTo>
                  <a:pt x="21062" y="17307"/>
                </a:lnTo>
                <a:lnTo>
                  <a:pt x="21600" y="16547"/>
                </a:lnTo>
                <a:lnTo>
                  <a:pt x="21600" y="15831"/>
                </a:lnTo>
                <a:lnTo>
                  <a:pt x="21600" y="10733"/>
                </a:lnTo>
                <a:lnTo>
                  <a:pt x="21600" y="9525"/>
                </a:lnTo>
                <a:lnTo>
                  <a:pt x="21600" y="8989"/>
                </a:lnTo>
                <a:lnTo>
                  <a:pt x="21434" y="8273"/>
                </a:lnTo>
                <a:lnTo>
                  <a:pt x="21062" y="7737"/>
                </a:lnTo>
                <a:lnTo>
                  <a:pt x="20566" y="7155"/>
                </a:lnTo>
                <a:lnTo>
                  <a:pt x="19903" y="6663"/>
                </a:lnTo>
                <a:lnTo>
                  <a:pt x="19283" y="6306"/>
                </a:lnTo>
                <a:lnTo>
                  <a:pt x="18621" y="6127"/>
                </a:lnTo>
                <a:lnTo>
                  <a:pt x="17752" y="5993"/>
                </a:lnTo>
                <a:close/>
              </a:path>
              <a:path w="21600" h="21600" extrusionOk="0">
                <a:moveTo>
                  <a:pt x="8152" y="3443"/>
                </a:moveTo>
                <a:lnTo>
                  <a:pt x="13862" y="3443"/>
                </a:lnTo>
              </a:path>
              <a:path w="21600" h="21600" extrusionOk="0">
                <a:moveTo>
                  <a:pt x="8152" y="5993"/>
                </a:moveTo>
                <a:lnTo>
                  <a:pt x="13862" y="5993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342900" indent="-342900" algn="r" rtl="1" fontAlgn="base">
              <a:spcBef>
                <a:spcPct val="0"/>
              </a:spcBef>
              <a:spcAft>
                <a:spcPct val="0"/>
              </a:spcAft>
            </a:pPr>
            <a:endParaRPr lang="en-US" sz="5400" b="1">
              <a:solidFill>
                <a:srgbClr val="000000"/>
              </a:solidFill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2513013" y="0"/>
            <a:ext cx="3505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SA" sz="5400" b="1">
                <a:solidFill>
                  <a:srgbClr val="000000"/>
                </a:solidFill>
              </a:rPr>
              <a:t>مراجعة وتمهيد</a:t>
            </a:r>
            <a:endParaRPr lang="en-US" sz="5400" b="1">
              <a:solidFill>
                <a:srgbClr val="000000"/>
              </a:solidFill>
            </a:endParaRPr>
          </a:p>
        </p:txBody>
      </p:sp>
      <p:pic>
        <p:nvPicPr>
          <p:cNvPr id="33799" name="Picture 7" descr="رجوع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01013" y="6237288"/>
            <a:ext cx="1042987" cy="620712"/>
          </a:xfrm>
          <a:prstGeom prst="rect">
            <a:avLst/>
          </a:prstGeom>
          <a:solidFill>
            <a:srgbClr val="0000FF"/>
          </a:solidFill>
        </p:spPr>
      </p:pic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1687513" y="2084388"/>
            <a:ext cx="5905500" cy="588962"/>
          </a:xfrm>
          <a:prstGeom prst="rect">
            <a:avLst/>
          </a:prstGeom>
          <a:solidFill>
            <a:srgbClr val="FFCC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FF"/>
                </a:solidFill>
              </a:rPr>
              <a:t>من خلال دراستك السابقة ، ما معنى التابع ؟</a:t>
            </a: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3801" name="AutoShape 9"/>
          <p:cNvSpPr>
            <a:spLocks noChangeArrowheads="1"/>
          </p:cNvSpPr>
          <p:nvPr/>
        </p:nvSpPr>
        <p:spPr bwMode="auto">
          <a:xfrm>
            <a:off x="2339975" y="2708275"/>
            <a:ext cx="4248150" cy="360363"/>
          </a:xfrm>
          <a:prstGeom prst="downArrowCallout">
            <a:avLst>
              <a:gd name="adj1" fmla="val 303118"/>
              <a:gd name="adj2" fmla="val 290729"/>
              <a:gd name="adj3" fmla="val 20704"/>
              <a:gd name="adj4" fmla="val 49778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33803" name="AutoShape 11"/>
          <p:cNvSpPr>
            <a:spLocks noChangeArrowheads="1"/>
          </p:cNvSpPr>
          <p:nvPr/>
        </p:nvSpPr>
        <p:spPr bwMode="auto">
          <a:xfrm>
            <a:off x="468313" y="3068638"/>
            <a:ext cx="8280400" cy="9144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00"/>
              </a:solidFill>
            </a:endParaRPr>
          </a:p>
        </p:txBody>
      </p:sp>
      <p:pic>
        <p:nvPicPr>
          <p:cNvPr id="33805" name="Picture 13" descr="005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4213" y="3141663"/>
            <a:ext cx="1511300" cy="790575"/>
          </a:xfrm>
          <a:prstGeom prst="rect">
            <a:avLst/>
          </a:prstGeom>
          <a:noFill/>
        </p:spPr>
      </p:pic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2195513" y="3213100"/>
            <a:ext cx="64754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00"/>
                </a:solidFill>
              </a:rPr>
              <a:t>اسم يتبع ما قبله في الإعراب لأداء وظيفة محددة</a:t>
            </a:r>
            <a:endParaRPr lang="en-US" sz="3200" b="1">
              <a:solidFill>
                <a:srgbClr val="000000"/>
              </a:solidFill>
            </a:endParaRP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1905000" y="4005263"/>
            <a:ext cx="5505450" cy="588962"/>
          </a:xfrm>
          <a:prstGeom prst="rect">
            <a:avLst/>
          </a:prstGeom>
          <a:solidFill>
            <a:srgbClr val="FFCC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FF"/>
                </a:solidFill>
              </a:rPr>
              <a:t>ماذا درست من أنواع التوابع فيما سبق ؟</a:t>
            </a: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3809" name="AutoShape 17"/>
          <p:cNvSpPr>
            <a:spLocks noChangeArrowheads="1"/>
          </p:cNvSpPr>
          <p:nvPr/>
        </p:nvSpPr>
        <p:spPr bwMode="auto">
          <a:xfrm>
            <a:off x="2487613" y="4629150"/>
            <a:ext cx="4248150" cy="360363"/>
          </a:xfrm>
          <a:prstGeom prst="downArrowCallout">
            <a:avLst>
              <a:gd name="adj1" fmla="val 303118"/>
              <a:gd name="adj2" fmla="val 290729"/>
              <a:gd name="adj3" fmla="val 20704"/>
              <a:gd name="adj4" fmla="val 49778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33810" name="AutoShape 18"/>
          <p:cNvSpPr>
            <a:spLocks noChangeArrowheads="1"/>
          </p:cNvSpPr>
          <p:nvPr/>
        </p:nvSpPr>
        <p:spPr bwMode="auto">
          <a:xfrm>
            <a:off x="539750" y="5013325"/>
            <a:ext cx="8280400" cy="9144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600" b="1">
                <a:solidFill>
                  <a:srgbClr val="000000"/>
                </a:solidFill>
              </a:rPr>
              <a:t>النعت ( الصفة ) ، والتوكيد ، والعطف</a:t>
            </a:r>
            <a:endParaRPr lang="en-US" sz="3600" b="1">
              <a:solidFill>
                <a:srgbClr val="000000"/>
              </a:solidFill>
            </a:endParaRPr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4616-7FB9-4A8F-80F7-893D5EEB3EDC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795495"/>
      </p:ext>
    </p:extLst>
  </p:cSld>
  <p:clrMapOvr>
    <a:masterClrMapping/>
  </p:clrMapOvr>
  <p:transition spd="med">
    <p:circle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379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nimBg="1"/>
      <p:bldP spid="33798" grpId="0"/>
      <p:bldP spid="33800" grpId="0" animBg="1"/>
      <p:bldP spid="33801" grpId="0" animBg="1"/>
      <p:bldP spid="33803" grpId="0" animBg="1"/>
      <p:bldP spid="33807" grpId="0"/>
      <p:bldP spid="33808" grpId="0" animBg="1"/>
      <p:bldP spid="33809" grpId="0" animBg="1"/>
      <p:bldP spid="338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9D16E-50DA-46F3-A28F-90CD984EAEF6}" type="slidenum">
              <a:rPr lang="ar-SA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4820" name="AutoShape 4"/>
          <p:cNvSpPr>
            <a:spLocks noChangeArrowheads="1"/>
          </p:cNvSpPr>
          <p:nvPr/>
        </p:nvSpPr>
        <p:spPr bwMode="auto">
          <a:xfrm>
            <a:off x="0" y="0"/>
            <a:ext cx="9144000" cy="2122488"/>
          </a:xfrm>
          <a:prstGeom prst="can">
            <a:avLst>
              <a:gd name="adj" fmla="val 1062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2900" b="1">
                <a:solidFill>
                  <a:srgbClr val="FF0000"/>
                </a:solidFill>
              </a:rPr>
              <a:t>إضاءة</a:t>
            </a:r>
            <a:endParaRPr lang="en-US" sz="12900" b="1">
              <a:solidFill>
                <a:srgbClr val="FF0000"/>
              </a:solidFill>
            </a:endParaRPr>
          </a:p>
        </p:txBody>
      </p:sp>
      <p:sp>
        <p:nvSpPr>
          <p:cNvPr id="34821" name="Litebulb"/>
          <p:cNvSpPr>
            <a:spLocks noEditPoints="1" noChangeArrowheads="1"/>
          </p:cNvSpPr>
          <p:nvPr/>
        </p:nvSpPr>
        <p:spPr bwMode="auto">
          <a:xfrm>
            <a:off x="6372225" y="0"/>
            <a:ext cx="2771775" cy="2060575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34822" name="Litebulb"/>
          <p:cNvSpPr>
            <a:spLocks noEditPoints="1" noChangeArrowheads="1"/>
          </p:cNvSpPr>
          <p:nvPr/>
        </p:nvSpPr>
        <p:spPr bwMode="auto">
          <a:xfrm>
            <a:off x="0" y="0"/>
            <a:ext cx="2771775" cy="196215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34823" name="UpRibbonSharp"/>
          <p:cNvSpPr>
            <a:spLocks noEditPoints="1" noChangeArrowheads="1"/>
          </p:cNvSpPr>
          <p:nvPr/>
        </p:nvSpPr>
        <p:spPr bwMode="auto">
          <a:xfrm>
            <a:off x="395288" y="2205038"/>
            <a:ext cx="8316912" cy="1219200"/>
          </a:xfrm>
          <a:custGeom>
            <a:avLst/>
            <a:gdLst>
              <a:gd name="G0" fmla="+- 0 0 0"/>
              <a:gd name="G1" fmla="+- 2700 0 0"/>
              <a:gd name="G2" fmla="+- 2700 2700 0"/>
              <a:gd name="G3" fmla="+- 21600 0 G2"/>
              <a:gd name="G4" fmla="+- 21600 0 G1"/>
              <a:gd name="G5" fmla="+- 21600 0 18900"/>
              <a:gd name="G6" fmla="*/ 18900 1 2"/>
              <a:gd name="G7" fmla="+- 21600 0 G6"/>
              <a:gd name="G8" fmla="+- 18900 0 0"/>
              <a:gd name="T0" fmla="*/ 10800 w 21600"/>
              <a:gd name="T1" fmla="*/ 0 h 21600"/>
              <a:gd name="T2" fmla="*/ 2700 w 21600"/>
              <a:gd name="T3" fmla="*/ 12150 h 21600"/>
              <a:gd name="T4" fmla="*/ 10800 w 21600"/>
              <a:gd name="T5" fmla="*/ 18900 h 21600"/>
              <a:gd name="T6" fmla="*/ 18900 w 21600"/>
              <a:gd name="T7" fmla="*/ 1215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 w 21600"/>
              <a:gd name="T13" fmla="*/ 0 h 21600"/>
              <a:gd name="T14" fmla="*/ G4 w 21600"/>
              <a:gd name="T15" fmla="*/ G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0" y="21600"/>
                </a:moveTo>
                <a:lnTo>
                  <a:pt x="5400" y="21600"/>
                </a:lnTo>
                <a:lnTo>
                  <a:pt x="5400" y="18900"/>
                </a:lnTo>
                <a:lnTo>
                  <a:pt x="16200" y="18900"/>
                </a:lnTo>
                <a:lnTo>
                  <a:pt x="16200" y="21600"/>
                </a:lnTo>
                <a:lnTo>
                  <a:pt x="21600" y="21600"/>
                </a:lnTo>
                <a:lnTo>
                  <a:pt x="18900" y="12150"/>
                </a:lnTo>
                <a:lnTo>
                  <a:pt x="21600" y="2700"/>
                </a:lnTo>
                <a:lnTo>
                  <a:pt x="18900" y="2700"/>
                </a:lnTo>
                <a:lnTo>
                  <a:pt x="18900" y="0"/>
                </a:lnTo>
                <a:lnTo>
                  <a:pt x="2700" y="0"/>
                </a:lnTo>
                <a:lnTo>
                  <a:pt x="2700" y="2700"/>
                </a:lnTo>
                <a:lnTo>
                  <a:pt x="0" y="2700"/>
                </a:lnTo>
                <a:lnTo>
                  <a:pt x="2700" y="12150"/>
                </a:lnTo>
                <a:close/>
              </a:path>
              <a:path w="21600" h="21600" fill="none" extrusionOk="0">
                <a:moveTo>
                  <a:pt x="5400" y="18900"/>
                </a:moveTo>
                <a:lnTo>
                  <a:pt x="2700" y="18900"/>
                </a:lnTo>
                <a:lnTo>
                  <a:pt x="2700" y="2700"/>
                </a:lnTo>
              </a:path>
              <a:path w="21600" h="21600" fill="none" extrusionOk="0">
                <a:moveTo>
                  <a:pt x="2700" y="18900"/>
                </a:moveTo>
                <a:lnTo>
                  <a:pt x="5400" y="21600"/>
                </a:lnTo>
              </a:path>
              <a:path w="21600" h="21600" fill="none" extrusionOk="0">
                <a:moveTo>
                  <a:pt x="16200" y="18900"/>
                </a:moveTo>
                <a:lnTo>
                  <a:pt x="18900" y="18900"/>
                </a:lnTo>
                <a:lnTo>
                  <a:pt x="18900" y="2700"/>
                </a:lnTo>
              </a:path>
              <a:path w="21600" h="21600" fill="none" extrusionOk="0">
                <a:moveTo>
                  <a:pt x="18900" y="18900"/>
                </a:moveTo>
                <a:lnTo>
                  <a:pt x="16200" y="21600"/>
                </a:lnTo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600" b="1">
                <a:solidFill>
                  <a:srgbClr val="0000FF"/>
                </a:solidFill>
              </a:rPr>
              <a:t>ما وظيفةُ كلِّ تابعٍ مما سبق في الكلام ؟</a:t>
            </a:r>
            <a:endParaRPr lang="en-US" sz="3600" b="1">
              <a:solidFill>
                <a:srgbClr val="0000FF"/>
              </a:solidFill>
            </a:endParaRPr>
          </a:p>
        </p:txBody>
      </p:sp>
      <p:pic>
        <p:nvPicPr>
          <p:cNvPr id="34825" name="Picture 9" descr="رجوع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0650" y="6237288"/>
            <a:ext cx="1403350" cy="620712"/>
          </a:xfrm>
          <a:prstGeom prst="rect">
            <a:avLst/>
          </a:prstGeom>
          <a:solidFill>
            <a:srgbClr val="0000FF"/>
          </a:solidFill>
        </p:spPr>
      </p:pic>
      <p:graphicFrame>
        <p:nvGraphicFramePr>
          <p:cNvPr id="34848" name="Group 32"/>
          <p:cNvGraphicFramePr>
            <a:graphicFrameLocks noGrp="1"/>
          </p:cNvGraphicFramePr>
          <p:nvPr>
            <p:ph/>
          </p:nvPr>
        </p:nvGraphicFramePr>
        <p:xfrm>
          <a:off x="179388" y="3644900"/>
          <a:ext cx="8785225" cy="2376488"/>
        </p:xfrm>
        <a:graphic>
          <a:graphicData uri="http://schemas.openxmlformats.org/drawingml/2006/table">
            <a:tbl>
              <a:tblPr rtl="1"/>
              <a:tblGrid>
                <a:gridCol w="2789238"/>
                <a:gridCol w="5995987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التابع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وظيفته في الكلام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النعت ( الصفة )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C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التوكيد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C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العطف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C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</a:tr>
            </a:tbl>
          </a:graphicData>
        </a:graphic>
      </p:graphicFrame>
      <p:sp>
        <p:nvSpPr>
          <p:cNvPr id="34849" name="Text Box 33"/>
          <p:cNvSpPr txBox="1">
            <a:spLocks noChangeArrowheads="1"/>
          </p:cNvSpPr>
          <p:nvPr/>
        </p:nvSpPr>
        <p:spPr bwMode="auto">
          <a:xfrm>
            <a:off x="900113" y="4221163"/>
            <a:ext cx="49514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تابع يأتي لوصف ما قبله بصفة من صفاته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34850" name="Text Box 34"/>
          <p:cNvSpPr txBox="1">
            <a:spLocks noChangeArrowheads="1"/>
          </p:cNvSpPr>
          <p:nvPr/>
        </p:nvSpPr>
        <p:spPr bwMode="auto">
          <a:xfrm>
            <a:off x="968375" y="4868863"/>
            <a:ext cx="48244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تابع يأتي لتأكيد ما قبله بألفاظ مخصوصة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34851" name="Text Box 35"/>
          <p:cNvSpPr txBox="1">
            <a:spLocks noChangeArrowheads="1"/>
          </p:cNvSpPr>
          <p:nvPr/>
        </p:nvSpPr>
        <p:spPr bwMode="auto">
          <a:xfrm>
            <a:off x="179388" y="5445125"/>
            <a:ext cx="6013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FF"/>
                </a:solidFill>
              </a:rPr>
              <a:t>تابع يأتي لترتيب وتنسيق الكلام بحروف مخصوصة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13" name="عنصر نائب للتاريخ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1052-DB55-4990-A5D4-B0A4A492DC23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484430"/>
      </p:ext>
    </p:extLst>
  </p:cSld>
  <p:clrMapOvr>
    <a:masterClrMapping/>
  </p:clrMapOvr>
  <p:transition spd="med">
    <p:circle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48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348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5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70" decel="100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770" decel="100000"/>
                                        <p:tgtEl>
                                          <p:spTgt spid="348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5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348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3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2000"/>
                                        <p:tgtEl>
                                          <p:spTgt spid="34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3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nimBg="1"/>
      <p:bldP spid="34821" grpId="0" animBg="1"/>
      <p:bldP spid="34821" grpId="1" animBg="1"/>
      <p:bldP spid="34822" grpId="0" animBg="1"/>
      <p:bldP spid="34822" grpId="1" animBg="1"/>
      <p:bldP spid="34823" grpId="0" animBg="1"/>
      <p:bldP spid="34849" grpId="0"/>
      <p:bldP spid="34850" grpId="0"/>
      <p:bldP spid="348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EDD3-CFE4-4843-8C37-67CE68E82393}" type="slidenum">
              <a:rPr lang="ar-SA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9572" name="AutoShape 4"/>
          <p:cNvSpPr>
            <a:spLocks noChangeArrowheads="1"/>
          </p:cNvSpPr>
          <p:nvPr/>
        </p:nvSpPr>
        <p:spPr bwMode="auto">
          <a:xfrm>
            <a:off x="0" y="0"/>
            <a:ext cx="2498725" cy="914400"/>
          </a:xfrm>
          <a:prstGeom prst="sun">
            <a:avLst>
              <a:gd name="adj" fmla="val 17852"/>
            </a:avLst>
          </a:prstGeom>
          <a:solidFill>
            <a:srgbClr val="FFCC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FF"/>
                </a:solidFill>
              </a:rPr>
              <a:t>توضيح</a:t>
            </a: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2029573" name="Text Box 5"/>
          <p:cNvSpPr txBox="1">
            <a:spLocks noChangeArrowheads="1"/>
          </p:cNvSpPr>
          <p:nvPr/>
        </p:nvSpPr>
        <p:spPr bwMode="auto">
          <a:xfrm>
            <a:off x="2916238" y="188913"/>
            <a:ext cx="50371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000000"/>
                </a:solidFill>
              </a:rPr>
              <a:t>حدد نوعَ التابعِ الملوَّنِ فيما يأتي ثم أعربه:</a:t>
            </a:r>
            <a:endParaRPr lang="en-US" sz="2800" b="1">
              <a:solidFill>
                <a:srgbClr val="000000"/>
              </a:solidFill>
            </a:endParaRPr>
          </a:p>
        </p:txBody>
      </p:sp>
      <p:graphicFrame>
        <p:nvGraphicFramePr>
          <p:cNvPr id="2029628" name="Group 60"/>
          <p:cNvGraphicFramePr>
            <a:graphicFrameLocks noGrp="1"/>
          </p:cNvGraphicFramePr>
          <p:nvPr/>
        </p:nvGraphicFramePr>
        <p:xfrm>
          <a:off x="179388" y="908050"/>
          <a:ext cx="8785225" cy="5329242"/>
        </p:xfrm>
        <a:graphic>
          <a:graphicData uri="http://schemas.openxmlformats.org/drawingml/2006/table">
            <a:tbl>
              <a:tblPr rtl="1"/>
              <a:tblGrid>
                <a:gridCol w="4248150"/>
                <a:gridCol w="1873250"/>
                <a:gridCol w="2663825"/>
              </a:tblGrid>
              <a:tr h="5921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الجملة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التابع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إعرابه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الأعمالُ </a:t>
                      </a: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العظيمةُ</a:t>
                      </a: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ما هي إلا أعمالٌ </a:t>
                      </a: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صغيرةٌ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الرأيُ قبلَ شجاعةِ الشجعانِ  هي أولٌ وهي المحلُّ </a:t>
                      </a: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الثاني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الرجلُ </a:t>
                      </a: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الشجاعُ </a:t>
                      </a: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هو الذي يصفحُ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العملُ والأملُ </a:t>
                      </a: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كلاهُما</a:t>
                      </a: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ضرورةٌ للنجاحِ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كنتُ طفلاً يعشقُ الزهرَ   </a:t>
                      </a: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وأنغامَ</a:t>
                      </a: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المطرْ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ويحبُّ الحقلَ </a:t>
                      </a: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والعشبَ </a:t>
                      </a: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وأنفاسَ</a:t>
                      </a: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المطرْ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الموقفُ </a:t>
                      </a: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الإيجابيُّ</a:t>
                      </a: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ليسَ غايةً ولكنّه أسلوبُ حياةٍ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كي نُنجزَ أشياءَ </a:t>
                      </a: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عظيمةً </a:t>
                      </a: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يجبُ أن نعملَ .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</a:tr>
            </a:tbl>
          </a:graphicData>
        </a:graphic>
      </p:graphicFrame>
      <p:sp>
        <p:nvSpPr>
          <p:cNvPr id="2029629" name="Oval 61"/>
          <p:cNvSpPr>
            <a:spLocks noChangeArrowheads="1"/>
          </p:cNvSpPr>
          <p:nvPr/>
        </p:nvSpPr>
        <p:spPr bwMode="auto">
          <a:xfrm>
            <a:off x="2843213" y="1484313"/>
            <a:ext cx="1873250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990000"/>
                </a:solidFill>
              </a:rPr>
              <a:t>العظيمة - صغيرة</a:t>
            </a:r>
            <a:endParaRPr lang="en-US" sz="2000" b="1">
              <a:solidFill>
                <a:srgbClr val="990000"/>
              </a:solidFill>
            </a:endParaRPr>
          </a:p>
        </p:txBody>
      </p:sp>
      <p:sp>
        <p:nvSpPr>
          <p:cNvPr id="2029630" name="Oval 62"/>
          <p:cNvSpPr>
            <a:spLocks noChangeArrowheads="1"/>
          </p:cNvSpPr>
          <p:nvPr/>
        </p:nvSpPr>
        <p:spPr bwMode="auto">
          <a:xfrm>
            <a:off x="2843213" y="2708275"/>
            <a:ext cx="1873250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990000"/>
                </a:solidFill>
              </a:rPr>
              <a:t>الشجاع</a:t>
            </a:r>
            <a:endParaRPr lang="en-US" sz="2000" b="1">
              <a:solidFill>
                <a:srgbClr val="990000"/>
              </a:solidFill>
            </a:endParaRPr>
          </a:p>
        </p:txBody>
      </p:sp>
      <p:sp>
        <p:nvSpPr>
          <p:cNvPr id="2029631" name="Oval 63"/>
          <p:cNvSpPr>
            <a:spLocks noChangeArrowheads="1"/>
          </p:cNvSpPr>
          <p:nvPr/>
        </p:nvSpPr>
        <p:spPr bwMode="auto">
          <a:xfrm>
            <a:off x="2843213" y="3284538"/>
            <a:ext cx="1873250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990000"/>
                </a:solidFill>
              </a:rPr>
              <a:t>كلاهُما</a:t>
            </a:r>
            <a:endParaRPr lang="en-US" sz="2000" b="1">
              <a:solidFill>
                <a:srgbClr val="990000"/>
              </a:solidFill>
            </a:endParaRPr>
          </a:p>
        </p:txBody>
      </p:sp>
      <p:sp>
        <p:nvSpPr>
          <p:cNvPr id="2029632" name="Oval 64"/>
          <p:cNvSpPr>
            <a:spLocks noChangeArrowheads="1"/>
          </p:cNvSpPr>
          <p:nvPr/>
        </p:nvSpPr>
        <p:spPr bwMode="auto">
          <a:xfrm>
            <a:off x="2843213" y="3860800"/>
            <a:ext cx="1873250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990000"/>
                </a:solidFill>
              </a:rPr>
              <a:t>وأنغامَ</a:t>
            </a:r>
            <a:endParaRPr lang="en-US" sz="2000" b="1">
              <a:solidFill>
                <a:srgbClr val="990000"/>
              </a:solidFill>
            </a:endParaRPr>
          </a:p>
        </p:txBody>
      </p:sp>
      <p:sp>
        <p:nvSpPr>
          <p:cNvPr id="2029633" name="Oval 65"/>
          <p:cNvSpPr>
            <a:spLocks noChangeArrowheads="1"/>
          </p:cNvSpPr>
          <p:nvPr/>
        </p:nvSpPr>
        <p:spPr bwMode="auto">
          <a:xfrm>
            <a:off x="2843213" y="4437063"/>
            <a:ext cx="1873250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990000"/>
                </a:solidFill>
              </a:rPr>
              <a:t>العشبَ - أنفاسَ</a:t>
            </a:r>
            <a:endParaRPr lang="en-US" sz="2000" b="1">
              <a:solidFill>
                <a:srgbClr val="990000"/>
              </a:solidFill>
            </a:endParaRPr>
          </a:p>
        </p:txBody>
      </p:sp>
      <p:sp>
        <p:nvSpPr>
          <p:cNvPr id="2029634" name="Oval 66"/>
          <p:cNvSpPr>
            <a:spLocks noChangeArrowheads="1"/>
          </p:cNvSpPr>
          <p:nvPr/>
        </p:nvSpPr>
        <p:spPr bwMode="auto">
          <a:xfrm>
            <a:off x="2843213" y="5084763"/>
            <a:ext cx="1873250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990000"/>
                </a:solidFill>
              </a:rPr>
              <a:t>الإيجابيُّ</a:t>
            </a:r>
            <a:endParaRPr lang="en-US" sz="2000" b="1">
              <a:solidFill>
                <a:srgbClr val="990000"/>
              </a:solidFill>
            </a:endParaRPr>
          </a:p>
        </p:txBody>
      </p:sp>
      <p:sp>
        <p:nvSpPr>
          <p:cNvPr id="2029635" name="Oval 67"/>
          <p:cNvSpPr>
            <a:spLocks noChangeArrowheads="1"/>
          </p:cNvSpPr>
          <p:nvPr/>
        </p:nvSpPr>
        <p:spPr bwMode="auto">
          <a:xfrm>
            <a:off x="2843213" y="5661025"/>
            <a:ext cx="1873250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990000"/>
                </a:solidFill>
              </a:rPr>
              <a:t>عظيمةً</a:t>
            </a:r>
            <a:endParaRPr lang="en-US" sz="2000" b="1">
              <a:solidFill>
                <a:srgbClr val="990000"/>
              </a:solidFill>
            </a:endParaRPr>
          </a:p>
        </p:txBody>
      </p:sp>
      <p:sp>
        <p:nvSpPr>
          <p:cNvPr id="2029636" name="Oval 68"/>
          <p:cNvSpPr>
            <a:spLocks noChangeArrowheads="1"/>
          </p:cNvSpPr>
          <p:nvPr/>
        </p:nvSpPr>
        <p:spPr bwMode="auto">
          <a:xfrm>
            <a:off x="2843213" y="2133600"/>
            <a:ext cx="1873250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990000"/>
                </a:solidFill>
              </a:rPr>
              <a:t>الثاني</a:t>
            </a:r>
            <a:endParaRPr lang="en-US" sz="2000" b="1">
              <a:solidFill>
                <a:srgbClr val="990000"/>
              </a:solidFill>
            </a:endParaRPr>
          </a:p>
        </p:txBody>
      </p:sp>
      <p:sp>
        <p:nvSpPr>
          <p:cNvPr id="2029637" name="Text Box 69"/>
          <p:cNvSpPr txBox="1">
            <a:spLocks noChangeArrowheads="1"/>
          </p:cNvSpPr>
          <p:nvPr/>
        </p:nvSpPr>
        <p:spPr bwMode="auto">
          <a:xfrm>
            <a:off x="250825" y="1557338"/>
            <a:ext cx="2482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000000"/>
                </a:solidFill>
              </a:rPr>
              <a:t>نعت مرفوع بالضمة الظاهرة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029638" name="Text Box 70"/>
          <p:cNvSpPr txBox="1">
            <a:spLocks noChangeArrowheads="1"/>
          </p:cNvSpPr>
          <p:nvPr/>
        </p:nvSpPr>
        <p:spPr bwMode="auto">
          <a:xfrm>
            <a:off x="271463" y="2205038"/>
            <a:ext cx="2444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000000"/>
                </a:solidFill>
              </a:rPr>
              <a:t>نعت مرفوع بالضمة المقدرة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029639" name="Text Box 71"/>
          <p:cNvSpPr txBox="1">
            <a:spLocks noChangeArrowheads="1"/>
          </p:cNvSpPr>
          <p:nvPr/>
        </p:nvSpPr>
        <p:spPr bwMode="auto">
          <a:xfrm>
            <a:off x="250825" y="2781300"/>
            <a:ext cx="2482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000000"/>
                </a:solidFill>
              </a:rPr>
              <a:t>نعت مرفوع بالضمة الظاهرة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029640" name="Text Box 72"/>
          <p:cNvSpPr txBox="1">
            <a:spLocks noChangeArrowheads="1"/>
          </p:cNvSpPr>
          <p:nvPr/>
        </p:nvSpPr>
        <p:spPr bwMode="auto">
          <a:xfrm>
            <a:off x="104775" y="3382963"/>
            <a:ext cx="27828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b="1">
                <a:solidFill>
                  <a:srgbClr val="000000"/>
                </a:solidFill>
              </a:rPr>
              <a:t>توكيد مرفوع بالألف(ملحق بالمثنى)</a:t>
            </a: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2029641" name="Text Box 73"/>
          <p:cNvSpPr txBox="1">
            <a:spLocks noChangeArrowheads="1"/>
          </p:cNvSpPr>
          <p:nvPr/>
        </p:nvSpPr>
        <p:spPr bwMode="auto">
          <a:xfrm>
            <a:off x="53975" y="3933825"/>
            <a:ext cx="2881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000000"/>
                </a:solidFill>
              </a:rPr>
              <a:t>معطوف منصوب بالفتحة الظاهرة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029643" name="Text Box 75"/>
          <p:cNvSpPr txBox="1">
            <a:spLocks noChangeArrowheads="1"/>
          </p:cNvSpPr>
          <p:nvPr/>
        </p:nvSpPr>
        <p:spPr bwMode="auto">
          <a:xfrm>
            <a:off x="0" y="4581525"/>
            <a:ext cx="2881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000000"/>
                </a:solidFill>
              </a:rPr>
              <a:t>معطوف منصوب بالفتحة الظاهرة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029644" name="Text Box 76"/>
          <p:cNvSpPr txBox="1">
            <a:spLocks noChangeArrowheads="1"/>
          </p:cNvSpPr>
          <p:nvPr/>
        </p:nvSpPr>
        <p:spPr bwMode="auto">
          <a:xfrm>
            <a:off x="250825" y="5157788"/>
            <a:ext cx="2482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000000"/>
                </a:solidFill>
              </a:rPr>
              <a:t>نعت مرفوع بالضمة الظاهرة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029645" name="Text Box 77"/>
          <p:cNvSpPr txBox="1">
            <a:spLocks noChangeArrowheads="1"/>
          </p:cNvSpPr>
          <p:nvPr/>
        </p:nvSpPr>
        <p:spPr bwMode="auto">
          <a:xfrm>
            <a:off x="209550" y="5734050"/>
            <a:ext cx="2570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>
                <a:solidFill>
                  <a:srgbClr val="000000"/>
                </a:solidFill>
              </a:rPr>
              <a:t>نعت منصوب بالفتحة الظاهرة</a:t>
            </a:r>
            <a:endParaRPr lang="en-US" sz="2000" b="1">
              <a:solidFill>
                <a:srgbClr val="000000"/>
              </a:solidFill>
            </a:endParaRPr>
          </a:p>
        </p:txBody>
      </p:sp>
      <p:pic>
        <p:nvPicPr>
          <p:cNvPr id="2029646" name="Picture 78" descr="رجوع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1013" y="6237288"/>
            <a:ext cx="1042987" cy="620712"/>
          </a:xfrm>
          <a:prstGeom prst="rect">
            <a:avLst/>
          </a:prstGeom>
          <a:solidFill>
            <a:srgbClr val="0000FF"/>
          </a:solidFill>
        </p:spPr>
      </p:pic>
      <p:sp>
        <p:nvSpPr>
          <p:cNvPr id="24" name="عنصر نائب للتاريخ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294B-9105-4E6E-B598-99432D65A834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687539"/>
      </p:ext>
    </p:extLst>
  </p:cSld>
  <p:clrMapOvr>
    <a:masterClrMapping/>
  </p:clrMapOvr>
  <p:transition spd="med">
    <p:circl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5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29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29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29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85" decel="100000"/>
                                        <p:tgtEl>
                                          <p:spTgt spid="20295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385" decel="100000"/>
                                        <p:tgtEl>
                                          <p:spTgt spid="202957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57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385" fill="hold"/>
                                        <p:tgtEl>
                                          <p:spTgt spid="2029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385" fill="hold"/>
                                        <p:tgtEl>
                                          <p:spTgt spid="2029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29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29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29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29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29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29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29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385" decel="100000"/>
                                        <p:tgtEl>
                                          <p:spTgt spid="20296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385" decel="100000"/>
                                        <p:tgtEl>
                                          <p:spTgt spid="20296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385" fill="hold"/>
                                        <p:tgtEl>
                                          <p:spTgt spid="202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385" fill="hold"/>
                                        <p:tgtEl>
                                          <p:spTgt spid="202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29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29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2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385" decel="100000"/>
                                        <p:tgtEl>
                                          <p:spTgt spid="20296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385" decel="100000"/>
                                        <p:tgtEl>
                                          <p:spTgt spid="20296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4" dur="385" fill="hold"/>
                                        <p:tgtEl>
                                          <p:spTgt spid="2029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385" fill="hold"/>
                                        <p:tgtEl>
                                          <p:spTgt spid="2029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2" dur="1000"/>
                                        <p:tgtEl>
                                          <p:spTgt spid="2029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385" decel="100000"/>
                                        <p:tgtEl>
                                          <p:spTgt spid="20296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385" decel="100000"/>
                                        <p:tgtEl>
                                          <p:spTgt spid="20296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0" dur="385" fill="hold"/>
                                        <p:tgtEl>
                                          <p:spTgt spid="2029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385" fill="hold"/>
                                        <p:tgtEl>
                                          <p:spTgt spid="2029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8" dur="500"/>
                                        <p:tgtEl>
                                          <p:spTgt spid="2029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385" decel="100000"/>
                                        <p:tgtEl>
                                          <p:spTgt spid="20296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4" dur="385" decel="100000"/>
                                        <p:tgtEl>
                                          <p:spTgt spid="20296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6" dur="385" fill="hold"/>
                                        <p:tgtEl>
                                          <p:spTgt spid="2029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8" dur="385" fill="hold"/>
                                        <p:tgtEl>
                                          <p:spTgt spid="2029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029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385" decel="100000"/>
                                        <p:tgtEl>
                                          <p:spTgt spid="20296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0" dur="385" decel="100000"/>
                                        <p:tgtEl>
                                          <p:spTgt spid="202964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4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2" dur="385" fill="hold"/>
                                        <p:tgtEl>
                                          <p:spTgt spid="2029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4" dur="385" fill="hold"/>
                                        <p:tgtEl>
                                          <p:spTgt spid="2029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29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029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29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385" decel="100000"/>
                                        <p:tgtEl>
                                          <p:spTgt spid="20296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385" decel="100000"/>
                                        <p:tgtEl>
                                          <p:spTgt spid="202964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4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5" dur="385" fill="hold"/>
                                        <p:tgtEl>
                                          <p:spTgt spid="2029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7" dur="385" fill="hold"/>
                                        <p:tgtEl>
                                          <p:spTgt spid="2029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202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385" decel="100000"/>
                                        <p:tgtEl>
                                          <p:spTgt spid="20296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9" dur="385" decel="100000"/>
                                        <p:tgtEl>
                                          <p:spTgt spid="20296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1" dur="385" fill="hold"/>
                                        <p:tgtEl>
                                          <p:spTgt spid="2029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3" dur="385" fill="hold"/>
                                        <p:tgtEl>
                                          <p:spTgt spid="2029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385" decel="100000"/>
                                        <p:tgtEl>
                                          <p:spTgt spid="20296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0" dur="385" decel="100000"/>
                                        <p:tgtEl>
                                          <p:spTgt spid="20296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2" dur="385" fill="hold"/>
                                        <p:tgtEl>
                                          <p:spTgt spid="2029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4" dur="385" fill="hold"/>
                                        <p:tgtEl>
                                          <p:spTgt spid="2029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385" decel="100000"/>
                                        <p:tgtEl>
                                          <p:spTgt spid="20296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1" dur="385" decel="100000"/>
                                        <p:tgtEl>
                                          <p:spTgt spid="202964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4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3" dur="385" fill="hold"/>
                                        <p:tgtEl>
                                          <p:spTgt spid="2029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5" dur="385" fill="hold"/>
                                        <p:tgtEl>
                                          <p:spTgt spid="2029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29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9572" grpId="0" animBg="1"/>
      <p:bldP spid="2029573" grpId="0"/>
      <p:bldP spid="2029629" grpId="0" animBg="1"/>
      <p:bldP spid="2029630" grpId="0" animBg="1"/>
      <p:bldP spid="2029631" grpId="0" animBg="1"/>
      <p:bldP spid="2029632" grpId="0" animBg="1"/>
      <p:bldP spid="2029633" grpId="0" animBg="1"/>
      <p:bldP spid="2029634" grpId="0" animBg="1"/>
      <p:bldP spid="2029635" grpId="0" animBg="1"/>
      <p:bldP spid="2029636" grpId="0" animBg="1"/>
      <p:bldP spid="2029637" grpId="0"/>
      <p:bldP spid="2029638" grpId="0"/>
      <p:bldP spid="2029639" grpId="0"/>
      <p:bldP spid="2029640" grpId="0"/>
      <p:bldP spid="2029641" grpId="0"/>
      <p:bldP spid="2029643" grpId="0"/>
      <p:bldP spid="2029644" grpId="0"/>
      <p:bldP spid="20296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8012-100F-4768-8DC0-C837BB34C7B8}" type="slidenum">
              <a:rPr lang="ar-SA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2030598" name="Picture 6" descr="28be0fffd8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836613"/>
            <a:ext cx="1258888" cy="5832475"/>
          </a:xfrm>
          <a:prstGeom prst="rect">
            <a:avLst/>
          </a:prstGeom>
          <a:noFill/>
        </p:spPr>
      </p:pic>
      <p:sp>
        <p:nvSpPr>
          <p:cNvPr id="2030599" name="AutoShape 7"/>
          <p:cNvSpPr>
            <a:spLocks noChangeArrowheads="1"/>
          </p:cNvSpPr>
          <p:nvPr/>
        </p:nvSpPr>
        <p:spPr bwMode="auto">
          <a:xfrm>
            <a:off x="0" y="0"/>
            <a:ext cx="1258888" cy="914400"/>
          </a:xfrm>
          <a:prstGeom prst="sun">
            <a:avLst>
              <a:gd name="adj" fmla="val 17852"/>
            </a:avLst>
          </a:prstGeom>
          <a:solidFill>
            <a:srgbClr val="FFCC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FF"/>
                </a:solidFill>
              </a:rPr>
              <a:t>فكِّرْ</a:t>
            </a: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2030600" name="AutoShape 8"/>
          <p:cNvSpPr>
            <a:spLocks noChangeArrowheads="1"/>
          </p:cNvSpPr>
          <p:nvPr/>
        </p:nvSpPr>
        <p:spPr bwMode="auto">
          <a:xfrm>
            <a:off x="1331913" y="0"/>
            <a:ext cx="7272337" cy="1484313"/>
          </a:xfrm>
          <a:prstGeom prst="horizontalScroll">
            <a:avLst>
              <a:gd name="adj" fmla="val 12500"/>
            </a:avLst>
          </a:prstGeom>
          <a:solidFill>
            <a:srgbClr val="FFCC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لماذا جاءت كلمة ( </a:t>
            </a:r>
            <a:r>
              <a:rPr lang="ar-SA" sz="2400" b="1">
                <a:solidFill>
                  <a:srgbClr val="0000FF"/>
                </a:solidFill>
              </a:rPr>
              <a:t>العظيمة</a:t>
            </a:r>
            <a:r>
              <a:rPr lang="ar-SA" sz="2400" b="1">
                <a:solidFill>
                  <a:srgbClr val="000000"/>
                </a:solidFill>
              </a:rPr>
              <a:t> ) معرفة ، وجاءت كلمة ( </a:t>
            </a:r>
            <a:r>
              <a:rPr lang="ar-SA" sz="2400" b="1">
                <a:solidFill>
                  <a:srgbClr val="0000FF"/>
                </a:solidFill>
              </a:rPr>
              <a:t>صغيرة</a:t>
            </a:r>
            <a:r>
              <a:rPr lang="ar-SA" sz="2400" b="1">
                <a:solidFill>
                  <a:srgbClr val="000000"/>
                </a:solidFill>
              </a:rPr>
              <a:t> ) نكرة ؟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(( الأعمالُ </a:t>
            </a:r>
            <a:r>
              <a:rPr lang="ar-SA" sz="2400" b="1">
                <a:solidFill>
                  <a:srgbClr val="0000FF"/>
                </a:solidFill>
              </a:rPr>
              <a:t>العظيمةُ</a:t>
            </a:r>
            <a:r>
              <a:rPr lang="ar-SA" sz="2400" b="1">
                <a:solidFill>
                  <a:srgbClr val="000000"/>
                </a:solidFill>
              </a:rPr>
              <a:t> ما هي إلا أعمالٌ </a:t>
            </a:r>
            <a:r>
              <a:rPr lang="ar-SA" sz="2400" b="1">
                <a:solidFill>
                  <a:srgbClr val="0000FF"/>
                </a:solidFill>
              </a:rPr>
              <a:t>صغيرةٌ</a:t>
            </a:r>
            <a:r>
              <a:rPr lang="ar-SA" sz="2400" b="1">
                <a:solidFill>
                  <a:srgbClr val="000000"/>
                </a:solidFill>
              </a:rPr>
              <a:t> ))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30601" name="AutoShape 9"/>
          <p:cNvSpPr>
            <a:spLocks noChangeArrowheads="1"/>
          </p:cNvSpPr>
          <p:nvPr/>
        </p:nvSpPr>
        <p:spPr bwMode="auto">
          <a:xfrm>
            <a:off x="1331913" y="1341438"/>
            <a:ext cx="7272337" cy="1484312"/>
          </a:xfrm>
          <a:prstGeom prst="horizontalScroll">
            <a:avLst>
              <a:gd name="adj" fmla="val 12500"/>
            </a:avLst>
          </a:prstGeom>
          <a:solidFill>
            <a:srgbClr val="FFCC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جاءت كلمة ( </a:t>
            </a:r>
            <a:r>
              <a:rPr lang="ar-SA" sz="2400" b="1">
                <a:solidFill>
                  <a:srgbClr val="0000FF"/>
                </a:solidFill>
              </a:rPr>
              <a:t>العظيمة</a:t>
            </a:r>
            <a:r>
              <a:rPr lang="ar-SA" sz="2400" b="1">
                <a:solidFill>
                  <a:srgbClr val="000000"/>
                </a:solidFill>
              </a:rPr>
              <a:t> ) معرفة لأن ما قبلها ( </a:t>
            </a:r>
            <a:r>
              <a:rPr lang="ar-SA" sz="2400" b="1">
                <a:solidFill>
                  <a:srgbClr val="0000FF"/>
                </a:solidFill>
              </a:rPr>
              <a:t>الأعمالُ</a:t>
            </a:r>
            <a:r>
              <a:rPr lang="ar-SA" sz="2400" b="1">
                <a:solidFill>
                  <a:srgbClr val="000000"/>
                </a:solidFill>
              </a:rPr>
              <a:t> ) معرفة 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وجاءت كلمة ( </a:t>
            </a:r>
            <a:r>
              <a:rPr lang="ar-SA" sz="2400" b="1">
                <a:solidFill>
                  <a:srgbClr val="0000FF"/>
                </a:solidFill>
              </a:rPr>
              <a:t>صغيرة</a:t>
            </a:r>
            <a:r>
              <a:rPr lang="ar-SA" sz="2400" b="1">
                <a:solidFill>
                  <a:srgbClr val="000000"/>
                </a:solidFill>
              </a:rPr>
              <a:t> ) نكرة لأن ما قبلها ( </a:t>
            </a:r>
            <a:r>
              <a:rPr lang="ar-SA" sz="2400" b="1">
                <a:solidFill>
                  <a:srgbClr val="0000FF"/>
                </a:solidFill>
              </a:rPr>
              <a:t>أعمالٌ </a:t>
            </a:r>
            <a:r>
              <a:rPr lang="ar-SA" sz="2400" b="1">
                <a:solidFill>
                  <a:srgbClr val="000000"/>
                </a:solidFill>
              </a:rPr>
              <a:t>) نكرة .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والصفةُ</a:t>
            </a:r>
            <a:r>
              <a:rPr lang="ar-SA" sz="2400" b="1">
                <a:solidFill>
                  <a:srgbClr val="000000"/>
                </a:solidFill>
              </a:rPr>
              <a:t> تتبعُ </a:t>
            </a:r>
            <a:r>
              <a:rPr lang="ar-SA" sz="2400" b="1">
                <a:solidFill>
                  <a:srgbClr val="0000FF"/>
                </a:solidFill>
              </a:rPr>
              <a:t>الموصوفَ</a:t>
            </a:r>
            <a:r>
              <a:rPr lang="ar-SA" sz="2400" b="1">
                <a:solidFill>
                  <a:srgbClr val="000000"/>
                </a:solidFill>
              </a:rPr>
              <a:t> في كل شيءٍ .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30602" name="AutoShape 10"/>
          <p:cNvSpPr>
            <a:spLocks noChangeArrowheads="1"/>
          </p:cNvSpPr>
          <p:nvPr/>
        </p:nvSpPr>
        <p:spPr bwMode="auto">
          <a:xfrm>
            <a:off x="1331913" y="3429000"/>
            <a:ext cx="7272337" cy="1484313"/>
          </a:xfrm>
          <a:prstGeom prst="horizontalScroll">
            <a:avLst>
              <a:gd name="adj" fmla="val 12500"/>
            </a:avLst>
          </a:prstGeom>
          <a:solidFill>
            <a:srgbClr val="FFCC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لماذا لا تُعربُ كلمةُ  (( </a:t>
            </a:r>
            <a:r>
              <a:rPr lang="ar-SA" sz="2400" b="1">
                <a:solidFill>
                  <a:srgbClr val="0000FF"/>
                </a:solidFill>
              </a:rPr>
              <a:t>أولُ</a:t>
            </a:r>
            <a:r>
              <a:rPr lang="ar-SA" sz="2400" b="1">
                <a:solidFill>
                  <a:srgbClr val="000000"/>
                </a:solidFill>
              </a:rPr>
              <a:t> )) نعتاً ؟              ( هي أولٌ .. ) 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ولماذا لا تُعربُ كلمةُ (( </a:t>
            </a:r>
            <a:r>
              <a:rPr lang="ar-SA" sz="2400" b="1">
                <a:solidFill>
                  <a:srgbClr val="0000FF"/>
                </a:solidFill>
              </a:rPr>
              <a:t>حياة</a:t>
            </a:r>
            <a:r>
              <a:rPr lang="ar-SA" sz="2400" b="1">
                <a:solidFill>
                  <a:srgbClr val="000000"/>
                </a:solidFill>
              </a:rPr>
              <a:t> )) نعتاً ؟      ( ولكنه أسلوبُ حياةٍ )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30603" name="AutoShape 11"/>
          <p:cNvSpPr>
            <a:spLocks noChangeArrowheads="1"/>
          </p:cNvSpPr>
          <p:nvPr/>
        </p:nvSpPr>
        <p:spPr bwMode="auto">
          <a:xfrm>
            <a:off x="1331913" y="4797425"/>
            <a:ext cx="7272337" cy="1484313"/>
          </a:xfrm>
          <a:prstGeom prst="horizontalScroll">
            <a:avLst>
              <a:gd name="adj" fmla="val 12500"/>
            </a:avLst>
          </a:prstGeom>
          <a:solidFill>
            <a:srgbClr val="FFCC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لا تُعربُ كلمةُ  (( </a:t>
            </a:r>
            <a:r>
              <a:rPr lang="ar-SA" sz="2400" b="1">
                <a:solidFill>
                  <a:srgbClr val="0000FF"/>
                </a:solidFill>
              </a:rPr>
              <a:t>أولُ</a:t>
            </a:r>
            <a:r>
              <a:rPr lang="ar-SA" sz="2400" b="1">
                <a:solidFill>
                  <a:srgbClr val="000000"/>
                </a:solidFill>
              </a:rPr>
              <a:t> )) نعتاً لأنها نكرة وما قبلها معرفة (</a:t>
            </a:r>
            <a:r>
              <a:rPr lang="ar-SA" b="1">
                <a:solidFill>
                  <a:srgbClr val="000000"/>
                </a:solidFill>
              </a:rPr>
              <a:t>ضمير واسم ظاهر</a:t>
            </a:r>
            <a:r>
              <a:rPr lang="ar-SA" sz="2400" b="1">
                <a:solidFill>
                  <a:srgbClr val="000000"/>
                </a:solidFill>
              </a:rPr>
              <a:t>) 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لا تُعربُ كلمةُ (( </a:t>
            </a:r>
            <a:r>
              <a:rPr lang="ar-SA" sz="2400" b="1">
                <a:solidFill>
                  <a:srgbClr val="0000FF"/>
                </a:solidFill>
              </a:rPr>
              <a:t>حياة</a:t>
            </a:r>
            <a:r>
              <a:rPr lang="ar-SA" sz="2400" b="1">
                <a:solidFill>
                  <a:srgbClr val="000000"/>
                </a:solidFill>
              </a:rPr>
              <a:t> )) نعتاً لأنها مجرورة (</a:t>
            </a:r>
            <a:r>
              <a:rPr lang="ar-SA" b="1">
                <a:solidFill>
                  <a:srgbClr val="000000"/>
                </a:solidFill>
              </a:rPr>
              <a:t>مضاف إليه</a:t>
            </a:r>
            <a:r>
              <a:rPr lang="ar-SA" sz="2400" b="1">
                <a:solidFill>
                  <a:srgbClr val="000000"/>
                </a:solidFill>
              </a:rPr>
              <a:t>) وما قبلها مرفوع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30604" name="AutoShape 12"/>
          <p:cNvSpPr>
            <a:spLocks noChangeArrowheads="1"/>
          </p:cNvSpPr>
          <p:nvPr/>
        </p:nvSpPr>
        <p:spPr bwMode="auto">
          <a:xfrm>
            <a:off x="3635375" y="2636838"/>
            <a:ext cx="2447925" cy="914400"/>
          </a:xfrm>
          <a:prstGeom prst="upArrowCallout">
            <a:avLst>
              <a:gd name="adj1" fmla="val 71290"/>
              <a:gd name="adj2" fmla="val 66927"/>
              <a:gd name="adj3" fmla="val 21528"/>
              <a:gd name="adj4" fmla="val 66667"/>
            </a:avLst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800" b="1">
                <a:solidFill>
                  <a:srgbClr val="000000"/>
                </a:solidFill>
              </a:rPr>
              <a:t>اتباع</a:t>
            </a:r>
            <a:endParaRPr lang="en-US" sz="4800" b="1">
              <a:solidFill>
                <a:srgbClr val="000000"/>
              </a:solidFill>
            </a:endParaRPr>
          </a:p>
        </p:txBody>
      </p:sp>
      <p:sp>
        <p:nvSpPr>
          <p:cNvPr id="2030605" name="AutoShape 13"/>
          <p:cNvSpPr>
            <a:spLocks noChangeArrowheads="1"/>
          </p:cNvSpPr>
          <p:nvPr/>
        </p:nvSpPr>
        <p:spPr bwMode="auto">
          <a:xfrm>
            <a:off x="3492500" y="6092825"/>
            <a:ext cx="2590800" cy="765175"/>
          </a:xfrm>
          <a:prstGeom prst="upArrowCallout">
            <a:avLst>
              <a:gd name="adj1" fmla="val 90165"/>
              <a:gd name="adj2" fmla="val 84647"/>
              <a:gd name="adj3" fmla="val 21528"/>
              <a:gd name="adj4" fmla="val 66667"/>
            </a:avLst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000" b="1">
                <a:solidFill>
                  <a:srgbClr val="000000"/>
                </a:solidFill>
              </a:rPr>
              <a:t>اختلاف</a:t>
            </a:r>
            <a:endParaRPr lang="en-US" sz="4000" b="1">
              <a:solidFill>
                <a:srgbClr val="000000"/>
              </a:solidFill>
            </a:endParaRPr>
          </a:p>
        </p:txBody>
      </p:sp>
      <p:pic>
        <p:nvPicPr>
          <p:cNvPr id="2030606" name="Picture 14" descr="رجوع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01013" y="6237288"/>
            <a:ext cx="1042987" cy="620712"/>
          </a:xfrm>
          <a:prstGeom prst="rect">
            <a:avLst/>
          </a:prstGeom>
          <a:solidFill>
            <a:srgbClr val="0000FF"/>
          </a:solidFill>
        </p:spPr>
      </p:pic>
      <p:sp>
        <p:nvSpPr>
          <p:cNvPr id="14" name="عنصر نائب للتاريخ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7D460-E087-40D6-B5DB-132B0D719BDF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172456"/>
      </p:ext>
    </p:extLst>
  </p:cSld>
  <p:clrMapOvr>
    <a:masterClrMapping/>
  </p:clrMapOvr>
  <p:transition spd="med">
    <p:circl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3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03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030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03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03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03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0600" grpId="0" animBg="1"/>
      <p:bldP spid="2030601" grpId="0" animBg="1"/>
      <p:bldP spid="2030602" grpId="0" animBg="1"/>
      <p:bldP spid="2030603" grpId="0" animBg="1"/>
      <p:bldP spid="2030604" grpId="0" animBg="1"/>
      <p:bldP spid="203060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FBD44-49F5-43E6-BFDE-485BFFC313E2}" type="slidenum">
              <a:rPr lang="ar-SA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2644" name="AutoShape 4" descr="حصير منسوج"/>
          <p:cNvSpPr>
            <a:spLocks noChangeArrowheads="1"/>
          </p:cNvSpPr>
          <p:nvPr/>
        </p:nvSpPr>
        <p:spPr bwMode="auto">
          <a:xfrm>
            <a:off x="0" y="0"/>
            <a:ext cx="9144000" cy="6308725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0500" b="1">
                <a:solidFill>
                  <a:srgbClr val="0000FF"/>
                </a:solidFill>
              </a:rPr>
              <a:t>البَدَلُ</a:t>
            </a:r>
            <a:endParaRPr lang="en-US" sz="30500" b="1">
              <a:solidFill>
                <a:srgbClr val="0000FF"/>
              </a:solidFill>
            </a:endParaRPr>
          </a:p>
        </p:txBody>
      </p:sp>
      <p:pic>
        <p:nvPicPr>
          <p:cNvPr id="2032645" name="Picture 5" descr="رجوع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6237288"/>
            <a:ext cx="1042987" cy="620712"/>
          </a:xfrm>
          <a:prstGeom prst="rect">
            <a:avLst/>
          </a:prstGeom>
          <a:solidFill>
            <a:srgbClr val="0000FF"/>
          </a:solidFill>
        </p:spPr>
      </p:pic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86091-3044-40F4-A4DC-5020E0267512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930203"/>
      </p:ext>
    </p:extLst>
  </p:cSld>
  <p:clrMapOvr>
    <a:masterClrMapping/>
  </p:clrMapOvr>
  <p:transition spd="med">
    <p:circl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1065A-3868-40CC-B68E-9A7C0D3D7C42}" type="slidenum">
              <a:rPr lang="ar-SA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1621" name="AutoShape 5"/>
          <p:cNvSpPr>
            <a:spLocks noChangeArrowheads="1"/>
          </p:cNvSpPr>
          <p:nvPr/>
        </p:nvSpPr>
        <p:spPr bwMode="auto">
          <a:xfrm>
            <a:off x="6057900" y="0"/>
            <a:ext cx="3086100" cy="836613"/>
          </a:xfrm>
          <a:prstGeom prst="ribbon">
            <a:avLst>
              <a:gd name="adj1" fmla="val 12500"/>
              <a:gd name="adj2" fmla="val 50000"/>
            </a:avLst>
          </a:prstGeom>
          <a:solidFill>
            <a:srgbClr val="66FFCC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000" b="1">
                <a:solidFill>
                  <a:srgbClr val="000000"/>
                </a:solidFill>
              </a:rPr>
              <a:t>تعريفه</a:t>
            </a:r>
            <a:endParaRPr lang="en-US" sz="4000" b="1">
              <a:solidFill>
                <a:srgbClr val="000000"/>
              </a:solidFill>
            </a:endParaRPr>
          </a:p>
        </p:txBody>
      </p:sp>
      <p:sp>
        <p:nvSpPr>
          <p:cNvPr id="2031622" name="AutoShape 6"/>
          <p:cNvSpPr>
            <a:spLocks noChangeArrowheads="1"/>
          </p:cNvSpPr>
          <p:nvPr/>
        </p:nvSpPr>
        <p:spPr bwMode="auto">
          <a:xfrm>
            <a:off x="0" y="0"/>
            <a:ext cx="3086100" cy="836613"/>
          </a:xfrm>
          <a:prstGeom prst="ribbon">
            <a:avLst>
              <a:gd name="adj1" fmla="val 12500"/>
              <a:gd name="adj2" fmla="val 50000"/>
            </a:avLst>
          </a:prstGeom>
          <a:solidFill>
            <a:srgbClr val="66FFCC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000" b="1">
                <a:solidFill>
                  <a:srgbClr val="000000"/>
                </a:solidFill>
              </a:rPr>
              <a:t>أحكامه</a:t>
            </a:r>
            <a:endParaRPr lang="en-US" sz="4000" b="1">
              <a:solidFill>
                <a:srgbClr val="000000"/>
              </a:solidFill>
            </a:endParaRPr>
          </a:p>
        </p:txBody>
      </p:sp>
      <p:sp>
        <p:nvSpPr>
          <p:cNvPr id="2031623" name="AutoShape 7"/>
          <p:cNvSpPr>
            <a:spLocks noChangeArrowheads="1"/>
          </p:cNvSpPr>
          <p:nvPr/>
        </p:nvSpPr>
        <p:spPr bwMode="auto">
          <a:xfrm>
            <a:off x="3059113" y="0"/>
            <a:ext cx="3086100" cy="836613"/>
          </a:xfrm>
          <a:prstGeom prst="ribbon">
            <a:avLst>
              <a:gd name="adj1" fmla="val 12500"/>
              <a:gd name="adj2" fmla="val 50000"/>
            </a:avLst>
          </a:prstGeom>
          <a:solidFill>
            <a:srgbClr val="66FFCC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000" b="1">
                <a:solidFill>
                  <a:srgbClr val="000000"/>
                </a:solidFill>
              </a:rPr>
              <a:t>أنواعه</a:t>
            </a:r>
            <a:endParaRPr lang="en-US" sz="4000" b="1">
              <a:solidFill>
                <a:srgbClr val="000000"/>
              </a:solidFill>
            </a:endParaRPr>
          </a:p>
        </p:txBody>
      </p:sp>
      <p:sp>
        <p:nvSpPr>
          <p:cNvPr id="2031624" name="AutoShape 8"/>
          <p:cNvSpPr>
            <a:spLocks noChangeArrowheads="1"/>
          </p:cNvSpPr>
          <p:nvPr/>
        </p:nvSpPr>
        <p:spPr bwMode="auto">
          <a:xfrm>
            <a:off x="5867400" y="908050"/>
            <a:ext cx="3132138" cy="5329238"/>
          </a:xfrm>
          <a:prstGeom prst="verticalScroll">
            <a:avLst>
              <a:gd name="adj" fmla="val 12500"/>
            </a:avLst>
          </a:prstGeom>
          <a:solidFill>
            <a:srgbClr val="FFCC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031625" name="AutoShape 9"/>
          <p:cNvSpPr>
            <a:spLocks noChangeArrowheads="1"/>
          </p:cNvSpPr>
          <p:nvPr/>
        </p:nvSpPr>
        <p:spPr bwMode="auto">
          <a:xfrm>
            <a:off x="-180975" y="908050"/>
            <a:ext cx="3132138" cy="5329238"/>
          </a:xfrm>
          <a:prstGeom prst="verticalScroll">
            <a:avLst>
              <a:gd name="adj" fmla="val 12500"/>
            </a:avLst>
          </a:prstGeom>
          <a:solidFill>
            <a:srgbClr val="FFCC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031626" name="AutoShape 10"/>
          <p:cNvSpPr>
            <a:spLocks noChangeArrowheads="1"/>
          </p:cNvSpPr>
          <p:nvPr/>
        </p:nvSpPr>
        <p:spPr bwMode="auto">
          <a:xfrm>
            <a:off x="2843213" y="908050"/>
            <a:ext cx="3132137" cy="5329238"/>
          </a:xfrm>
          <a:prstGeom prst="verticalScroll">
            <a:avLst>
              <a:gd name="adj" fmla="val 12500"/>
            </a:avLst>
          </a:prstGeom>
          <a:solidFill>
            <a:srgbClr val="FFCC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2031628" name="Text Box 12"/>
          <p:cNvSpPr txBox="1">
            <a:spLocks noChangeArrowheads="1"/>
          </p:cNvSpPr>
          <p:nvPr/>
        </p:nvSpPr>
        <p:spPr bwMode="auto">
          <a:xfrm>
            <a:off x="6300788" y="1535113"/>
            <a:ext cx="2303462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هو تابعٌ مقصودٌ 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بالحكم ، أي أن الكلام 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يتوجه إليه وحده ، ومع ذلك يأتي اسمٌ سابقٌ عليه فيأخذ مكانه ويسمى (المبدل منه ) ويأتي البدلُ تابعاً له .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أي بعد أن كان متبوعاً يصبح تابعاً  وذلك لظروف خاصة نعرفها بعد قليل .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31630" name="Text Box 14"/>
          <p:cNvSpPr txBox="1">
            <a:spLocks noChangeArrowheads="1"/>
          </p:cNvSpPr>
          <p:nvPr/>
        </p:nvSpPr>
        <p:spPr bwMode="auto">
          <a:xfrm>
            <a:off x="3189288" y="1293813"/>
            <a:ext cx="23955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بدل مطابق</a:t>
            </a:r>
            <a:r>
              <a:rPr lang="ar-SA" sz="2000" b="1">
                <a:solidFill>
                  <a:srgbClr val="0000FF"/>
                </a:solidFill>
              </a:rPr>
              <a:t> ( كل من كل )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FF0000"/>
                </a:solidFill>
              </a:rPr>
              <a:t>الخليفة عمر</a:t>
            </a:r>
            <a:r>
              <a:rPr lang="ar-SA" sz="2400" b="1">
                <a:solidFill>
                  <a:srgbClr val="000000"/>
                </a:solidFill>
              </a:rPr>
              <a:t> كان عادلا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31631" name="Text Box 15"/>
          <p:cNvSpPr txBox="1">
            <a:spLocks noChangeArrowheads="1"/>
          </p:cNvSpPr>
          <p:nvPr/>
        </p:nvSpPr>
        <p:spPr bwMode="auto">
          <a:xfrm>
            <a:off x="3419475" y="2852738"/>
            <a:ext cx="19859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بدل بعض من كل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قرأتُ </a:t>
            </a:r>
            <a:r>
              <a:rPr lang="ar-SA" sz="2400" b="1">
                <a:solidFill>
                  <a:srgbClr val="FF0000"/>
                </a:solidFill>
              </a:rPr>
              <a:t>الكتابَ نصفَه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031632" name="Text Box 16"/>
          <p:cNvSpPr txBox="1">
            <a:spLocks noChangeArrowheads="1"/>
          </p:cNvSpPr>
          <p:nvPr/>
        </p:nvSpPr>
        <p:spPr bwMode="auto">
          <a:xfrm>
            <a:off x="3492500" y="4581525"/>
            <a:ext cx="1884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بدل اشتمال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أعجبتُ </a:t>
            </a:r>
            <a:r>
              <a:rPr lang="ar-SA" sz="2400" b="1">
                <a:solidFill>
                  <a:srgbClr val="FF0000"/>
                </a:solidFill>
              </a:rPr>
              <a:t>بزيدٍ خلقِه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031635" name="Text Box 19"/>
          <p:cNvSpPr txBox="1">
            <a:spLocks noChangeArrowheads="1"/>
          </p:cNvSpPr>
          <p:nvPr/>
        </p:nvSpPr>
        <p:spPr bwMode="auto">
          <a:xfrm>
            <a:off x="0" y="1412875"/>
            <a:ext cx="2617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أن يتبع البدلُ المبدلَ منه 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في الإعراب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31636" name="Text Box 20"/>
          <p:cNvSpPr txBox="1">
            <a:spLocks noChangeArrowheads="1"/>
          </p:cNvSpPr>
          <p:nvPr/>
        </p:nvSpPr>
        <p:spPr bwMode="auto">
          <a:xfrm>
            <a:off x="33338" y="2781300"/>
            <a:ext cx="28067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إن لم يكن البدلُ مطابقاً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فيجب أن يكون فيه 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ضميرٌ يعودُ على 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المبدلِ منه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( قرأتُ الكتابَ نصفَ</a:t>
            </a:r>
            <a:r>
              <a:rPr lang="ar-SA" sz="2400" b="1">
                <a:solidFill>
                  <a:srgbClr val="FF0000"/>
                </a:solidFill>
              </a:rPr>
              <a:t>ه</a:t>
            </a:r>
            <a:r>
              <a:rPr lang="ar-SA" sz="2400" b="1">
                <a:solidFill>
                  <a:srgbClr val="0000FF"/>
                </a:solidFill>
              </a:rPr>
              <a:t> )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FF"/>
                </a:solidFill>
              </a:rPr>
              <a:t>  ( أعجبني الطالبَ خلقَ</a:t>
            </a:r>
            <a:r>
              <a:rPr lang="ar-SA" sz="2400" b="1">
                <a:solidFill>
                  <a:srgbClr val="FF0000"/>
                </a:solidFill>
              </a:rPr>
              <a:t>ه</a:t>
            </a:r>
            <a:r>
              <a:rPr lang="ar-SA" sz="2400" b="1">
                <a:solidFill>
                  <a:srgbClr val="0000FF"/>
                </a:solidFill>
              </a:rPr>
              <a:t> ) </a:t>
            </a:r>
            <a:endParaRPr lang="en-US" sz="2400" b="1">
              <a:solidFill>
                <a:srgbClr val="0000FF"/>
              </a:solidFill>
            </a:endParaRPr>
          </a:p>
        </p:txBody>
      </p:sp>
      <p:pic>
        <p:nvPicPr>
          <p:cNvPr id="2031637" name="Picture 21" descr="رجوع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1013" y="6237288"/>
            <a:ext cx="1042987" cy="620712"/>
          </a:xfrm>
          <a:prstGeom prst="rect">
            <a:avLst/>
          </a:prstGeom>
          <a:solidFill>
            <a:srgbClr val="0000FF"/>
          </a:solidFill>
        </p:spPr>
      </p:pic>
      <p:sp>
        <p:nvSpPr>
          <p:cNvPr id="18" name="عنصر نائب للتاريخ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69DC-32B8-444C-BB04-06A8DED51D7B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346989"/>
      </p:ext>
    </p:extLst>
  </p:cSld>
  <p:clrMapOvr>
    <a:masterClrMapping/>
  </p:clrMapOvr>
  <p:transition spd="med">
    <p:circl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31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31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3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3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203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2031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31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31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31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31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203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31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31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31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31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03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6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1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31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31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92" decel="100000"/>
                                        <p:tgtEl>
                                          <p:spTgt spid="20316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192" decel="100000"/>
                                        <p:tgtEl>
                                          <p:spTgt spid="20316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20316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6" dur="192" fill="hold"/>
                                        <p:tgtEl>
                                          <p:spTgt spid="2031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2031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192" fill="hold"/>
                                        <p:tgtEl>
                                          <p:spTgt spid="2031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2031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4" dur="500"/>
                                        <p:tgtEl>
                                          <p:spTgt spid="203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031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770" decel="100000"/>
                                        <p:tgtEl>
                                          <p:spTgt spid="20316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770" decel="100000"/>
                                        <p:tgtEl>
                                          <p:spTgt spid="203163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3163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7" dur="770" fill="hold"/>
                                        <p:tgtEl>
                                          <p:spTgt spid="2031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31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2031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31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1621" grpId="0" animBg="1"/>
      <p:bldP spid="2031622" grpId="0" animBg="1"/>
      <p:bldP spid="2031623" grpId="0" animBg="1"/>
      <p:bldP spid="2031625" grpId="0" animBg="1"/>
      <p:bldP spid="2031626" grpId="0" animBg="1"/>
      <p:bldP spid="2031628" grpId="0"/>
      <p:bldP spid="2031630" grpId="0"/>
      <p:bldP spid="2031631" grpId="0"/>
      <p:bldP spid="2031632" grpId="0"/>
      <p:bldP spid="2031635" grpId="0"/>
      <p:bldP spid="20316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3E26-3258-4AE1-BB91-D1A60BE21CC0}" type="slidenum">
              <a:rPr lang="ar-SA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3668" name="AutoShape 4"/>
          <p:cNvSpPr>
            <a:spLocks noChangeArrowheads="1"/>
          </p:cNvSpPr>
          <p:nvPr/>
        </p:nvSpPr>
        <p:spPr bwMode="auto">
          <a:xfrm>
            <a:off x="0" y="0"/>
            <a:ext cx="1790700" cy="981075"/>
          </a:xfrm>
          <a:prstGeom prst="ellipseRibbon">
            <a:avLst>
              <a:gd name="adj1" fmla="val 25000"/>
              <a:gd name="adj2" fmla="val 71806"/>
              <a:gd name="adj3" fmla="val 12500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>
                <a:solidFill>
                  <a:srgbClr val="000000"/>
                </a:solidFill>
              </a:rPr>
              <a:t>توضيح</a:t>
            </a:r>
            <a:endParaRPr lang="en-US" sz="3200" b="1">
              <a:solidFill>
                <a:srgbClr val="000000"/>
              </a:solidFill>
            </a:endParaRPr>
          </a:p>
        </p:txBody>
      </p:sp>
      <p:sp>
        <p:nvSpPr>
          <p:cNvPr id="2033670" name="AutoShape 6"/>
          <p:cNvSpPr>
            <a:spLocks noChangeArrowheads="1"/>
          </p:cNvSpPr>
          <p:nvPr/>
        </p:nvSpPr>
        <p:spPr bwMode="auto">
          <a:xfrm flipH="1">
            <a:off x="6156325" y="0"/>
            <a:ext cx="2987675" cy="908050"/>
          </a:xfrm>
          <a:prstGeom prst="chevron">
            <a:avLst>
              <a:gd name="adj" fmla="val 82255"/>
            </a:avLst>
          </a:prstGeom>
          <a:solidFill>
            <a:srgbClr val="FFFF7D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3671" name="Text Box 7"/>
          <p:cNvSpPr txBox="1">
            <a:spLocks noChangeArrowheads="1"/>
          </p:cNvSpPr>
          <p:nvPr/>
        </p:nvSpPr>
        <p:spPr bwMode="auto">
          <a:xfrm>
            <a:off x="6372225" y="188913"/>
            <a:ext cx="2011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FF0000"/>
                </a:solidFill>
              </a:rPr>
              <a:t>أنت حين تقول :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033672" name="AutoShape 8"/>
          <p:cNvSpPr>
            <a:spLocks noChangeArrowheads="1"/>
          </p:cNvSpPr>
          <p:nvPr/>
        </p:nvSpPr>
        <p:spPr bwMode="auto">
          <a:xfrm>
            <a:off x="1763713" y="0"/>
            <a:ext cx="4464050" cy="908050"/>
          </a:xfrm>
          <a:custGeom>
            <a:avLst/>
            <a:gdLst>
              <a:gd name="G0" fmla="+- 17884 0 0"/>
              <a:gd name="G1" fmla="+- 3285 0 0"/>
              <a:gd name="G2" fmla="+- 21600 0 3285"/>
              <a:gd name="G3" fmla="+- 10800 0 3285"/>
              <a:gd name="G4" fmla="+- 21600 0 17884"/>
              <a:gd name="G5" fmla="*/ G4 G3 10800"/>
              <a:gd name="G6" fmla="+- 21600 0 G5"/>
              <a:gd name="T0" fmla="*/ 17884 w 21600"/>
              <a:gd name="T1" fmla="*/ 0 h 21600"/>
              <a:gd name="T2" fmla="*/ 0 w 21600"/>
              <a:gd name="T3" fmla="*/ 10800 h 21600"/>
              <a:gd name="T4" fmla="*/ 17884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884" y="0"/>
                </a:moveTo>
                <a:lnTo>
                  <a:pt x="17884" y="3285"/>
                </a:lnTo>
                <a:lnTo>
                  <a:pt x="3375" y="3285"/>
                </a:lnTo>
                <a:lnTo>
                  <a:pt x="3375" y="18315"/>
                </a:lnTo>
                <a:lnTo>
                  <a:pt x="17884" y="18315"/>
                </a:lnTo>
                <a:lnTo>
                  <a:pt x="17884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285"/>
                </a:moveTo>
                <a:lnTo>
                  <a:pt x="1350" y="18315"/>
                </a:lnTo>
                <a:lnTo>
                  <a:pt x="2700" y="18315"/>
                </a:lnTo>
                <a:lnTo>
                  <a:pt x="2700" y="3285"/>
                </a:lnTo>
                <a:close/>
              </a:path>
              <a:path w="21600" h="21600">
                <a:moveTo>
                  <a:pt x="0" y="3285"/>
                </a:moveTo>
                <a:lnTo>
                  <a:pt x="0" y="18315"/>
                </a:lnTo>
                <a:lnTo>
                  <a:pt x="675" y="18315"/>
                </a:lnTo>
                <a:lnTo>
                  <a:pt x="675" y="3285"/>
                </a:lnTo>
                <a:close/>
              </a:path>
            </a:pathLst>
          </a:custGeom>
          <a:solidFill>
            <a:srgbClr val="FFFF7D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600" b="1">
                <a:solidFill>
                  <a:srgbClr val="000000"/>
                </a:solidFill>
              </a:rPr>
              <a:t>صافحت </a:t>
            </a:r>
            <a:r>
              <a:rPr lang="ar-SA" sz="3600" b="1">
                <a:solidFill>
                  <a:srgbClr val="0000FF"/>
                </a:solidFill>
              </a:rPr>
              <a:t>القائدَ خالداً</a:t>
            </a:r>
            <a:endParaRPr lang="en-US" sz="3600" b="1">
              <a:solidFill>
                <a:srgbClr val="0000FF"/>
              </a:solidFill>
            </a:endParaRPr>
          </a:p>
        </p:txBody>
      </p:sp>
      <p:sp>
        <p:nvSpPr>
          <p:cNvPr id="2033673" name="Text Box 9"/>
          <p:cNvSpPr txBox="1">
            <a:spLocks noChangeArrowheads="1"/>
          </p:cNvSpPr>
          <p:nvPr/>
        </p:nvSpPr>
        <p:spPr bwMode="auto">
          <a:xfrm>
            <a:off x="320675" y="1004888"/>
            <a:ext cx="8574088" cy="118745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فالمفعول به هو كلمة ( </a:t>
            </a:r>
            <a:r>
              <a:rPr lang="ar-SA" sz="2400" b="1">
                <a:solidFill>
                  <a:srgbClr val="0000FF"/>
                </a:solidFill>
              </a:rPr>
              <a:t>خالداً</a:t>
            </a:r>
            <a:r>
              <a:rPr lang="ar-SA" sz="2400" b="1">
                <a:solidFill>
                  <a:srgbClr val="000000"/>
                </a:solidFill>
              </a:rPr>
              <a:t> ) لأنه هو المصافح ، فهو المقصود والمعني بالمصافحة .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ولكن كلمة ( </a:t>
            </a:r>
            <a:r>
              <a:rPr lang="ar-SA" sz="2400" b="1">
                <a:solidFill>
                  <a:srgbClr val="0000FF"/>
                </a:solidFill>
              </a:rPr>
              <a:t>القائدَ </a:t>
            </a:r>
            <a:r>
              <a:rPr lang="ar-SA" sz="2400" b="1">
                <a:solidFill>
                  <a:srgbClr val="000000"/>
                </a:solidFill>
              </a:rPr>
              <a:t>) جاءت وحلت محلها فأصبحت هي المفعول به 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وأصبحت كلمة ( </a:t>
            </a:r>
            <a:r>
              <a:rPr lang="ar-SA" sz="2400" b="1">
                <a:solidFill>
                  <a:srgbClr val="0000FF"/>
                </a:solidFill>
              </a:rPr>
              <a:t>خالداً</a:t>
            </a:r>
            <a:r>
              <a:rPr lang="ar-SA" sz="2400" b="1">
                <a:solidFill>
                  <a:srgbClr val="000000"/>
                </a:solidFill>
              </a:rPr>
              <a:t> ) بدلاً منها 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33674" name="AutoShape 10"/>
          <p:cNvSpPr>
            <a:spLocks noChangeArrowheads="1"/>
          </p:cNvSpPr>
          <p:nvPr/>
        </p:nvSpPr>
        <p:spPr bwMode="auto">
          <a:xfrm flipH="1">
            <a:off x="5580063" y="2205038"/>
            <a:ext cx="2987675" cy="908050"/>
          </a:xfrm>
          <a:prstGeom prst="chevron">
            <a:avLst>
              <a:gd name="adj" fmla="val 82255"/>
            </a:avLst>
          </a:prstGeom>
          <a:solidFill>
            <a:srgbClr val="FFFF7D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3675" name="Text Box 11"/>
          <p:cNvSpPr txBox="1">
            <a:spLocks noChangeArrowheads="1"/>
          </p:cNvSpPr>
          <p:nvPr/>
        </p:nvSpPr>
        <p:spPr bwMode="auto">
          <a:xfrm>
            <a:off x="5918200" y="2393950"/>
            <a:ext cx="1766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FF0000"/>
                </a:solidFill>
              </a:rPr>
              <a:t>و حين تقول :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033676" name="AutoShape 12"/>
          <p:cNvSpPr>
            <a:spLocks noChangeArrowheads="1"/>
          </p:cNvSpPr>
          <p:nvPr/>
        </p:nvSpPr>
        <p:spPr bwMode="auto">
          <a:xfrm>
            <a:off x="1187450" y="2205038"/>
            <a:ext cx="4464050" cy="908050"/>
          </a:xfrm>
          <a:custGeom>
            <a:avLst/>
            <a:gdLst>
              <a:gd name="G0" fmla="+- 17884 0 0"/>
              <a:gd name="G1" fmla="+- 3285 0 0"/>
              <a:gd name="G2" fmla="+- 21600 0 3285"/>
              <a:gd name="G3" fmla="+- 10800 0 3285"/>
              <a:gd name="G4" fmla="+- 21600 0 17884"/>
              <a:gd name="G5" fmla="*/ G4 G3 10800"/>
              <a:gd name="G6" fmla="+- 21600 0 G5"/>
              <a:gd name="T0" fmla="*/ 17884 w 21600"/>
              <a:gd name="T1" fmla="*/ 0 h 21600"/>
              <a:gd name="T2" fmla="*/ 0 w 21600"/>
              <a:gd name="T3" fmla="*/ 10800 h 21600"/>
              <a:gd name="T4" fmla="*/ 17884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884" y="0"/>
                </a:moveTo>
                <a:lnTo>
                  <a:pt x="17884" y="3285"/>
                </a:lnTo>
                <a:lnTo>
                  <a:pt x="3375" y="3285"/>
                </a:lnTo>
                <a:lnTo>
                  <a:pt x="3375" y="18315"/>
                </a:lnTo>
                <a:lnTo>
                  <a:pt x="17884" y="18315"/>
                </a:lnTo>
                <a:lnTo>
                  <a:pt x="17884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285"/>
                </a:moveTo>
                <a:lnTo>
                  <a:pt x="1350" y="18315"/>
                </a:lnTo>
                <a:lnTo>
                  <a:pt x="2700" y="18315"/>
                </a:lnTo>
                <a:lnTo>
                  <a:pt x="2700" y="3285"/>
                </a:lnTo>
                <a:close/>
              </a:path>
              <a:path w="21600" h="21600">
                <a:moveTo>
                  <a:pt x="0" y="3285"/>
                </a:moveTo>
                <a:lnTo>
                  <a:pt x="0" y="18315"/>
                </a:lnTo>
                <a:lnTo>
                  <a:pt x="675" y="18315"/>
                </a:lnTo>
                <a:lnTo>
                  <a:pt x="675" y="3285"/>
                </a:lnTo>
                <a:close/>
              </a:path>
            </a:pathLst>
          </a:custGeom>
          <a:solidFill>
            <a:srgbClr val="FFFF7D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600" b="1">
                <a:solidFill>
                  <a:srgbClr val="000000"/>
                </a:solidFill>
              </a:rPr>
              <a:t>قرأتُ </a:t>
            </a:r>
            <a:r>
              <a:rPr lang="ar-SA" sz="3600" b="1">
                <a:solidFill>
                  <a:srgbClr val="0000FF"/>
                </a:solidFill>
              </a:rPr>
              <a:t>الكتابَ نصفَه</a:t>
            </a:r>
            <a:endParaRPr lang="en-US" sz="3600" b="1">
              <a:solidFill>
                <a:srgbClr val="0000FF"/>
              </a:solidFill>
            </a:endParaRPr>
          </a:p>
        </p:txBody>
      </p:sp>
      <p:sp>
        <p:nvSpPr>
          <p:cNvPr id="2033677" name="Text Box 13"/>
          <p:cNvSpPr txBox="1">
            <a:spLocks noChangeArrowheads="1"/>
          </p:cNvSpPr>
          <p:nvPr/>
        </p:nvSpPr>
        <p:spPr bwMode="auto">
          <a:xfrm>
            <a:off x="506413" y="3141663"/>
            <a:ext cx="8151812" cy="118745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فالمفعول به هو كلمة ( </a:t>
            </a:r>
            <a:r>
              <a:rPr lang="ar-SA" sz="2400" b="1">
                <a:solidFill>
                  <a:srgbClr val="0000FF"/>
                </a:solidFill>
              </a:rPr>
              <a:t>نصفَ</a:t>
            </a:r>
            <a:r>
              <a:rPr lang="ar-SA" sz="2400" b="1">
                <a:solidFill>
                  <a:srgbClr val="000000"/>
                </a:solidFill>
              </a:rPr>
              <a:t> ) لأنه هو المقروء ، فهو المقصود والمعني بالقراءة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ولكن كلمة ( </a:t>
            </a:r>
            <a:r>
              <a:rPr lang="ar-SA" sz="2400" b="1">
                <a:solidFill>
                  <a:srgbClr val="0000FF"/>
                </a:solidFill>
              </a:rPr>
              <a:t>الكتابَ </a:t>
            </a:r>
            <a:r>
              <a:rPr lang="ar-SA" sz="2400" b="1">
                <a:solidFill>
                  <a:srgbClr val="000000"/>
                </a:solidFill>
              </a:rPr>
              <a:t>) جاءت وحلت محلها فأصبحت هي المفعول به 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وأصبحت كلمة ( </a:t>
            </a:r>
            <a:r>
              <a:rPr lang="ar-SA" sz="2400" b="1">
                <a:solidFill>
                  <a:srgbClr val="0000FF"/>
                </a:solidFill>
              </a:rPr>
              <a:t>نصفَه</a:t>
            </a:r>
            <a:r>
              <a:rPr lang="ar-SA" sz="2400" b="1">
                <a:solidFill>
                  <a:srgbClr val="000000"/>
                </a:solidFill>
              </a:rPr>
              <a:t> ) بدلاً منها 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033679" name="AutoShape 15"/>
          <p:cNvSpPr>
            <a:spLocks noChangeArrowheads="1"/>
          </p:cNvSpPr>
          <p:nvPr/>
        </p:nvSpPr>
        <p:spPr bwMode="auto">
          <a:xfrm flipH="1">
            <a:off x="5580063" y="4292600"/>
            <a:ext cx="2987675" cy="908050"/>
          </a:xfrm>
          <a:prstGeom prst="chevron">
            <a:avLst>
              <a:gd name="adj" fmla="val 82255"/>
            </a:avLst>
          </a:prstGeom>
          <a:solidFill>
            <a:srgbClr val="FFFF7D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ar-SA" sz="1400" b="1">
              <a:solidFill>
                <a:srgbClr val="000000"/>
              </a:solidFill>
            </a:endParaRPr>
          </a:p>
        </p:txBody>
      </p:sp>
      <p:sp>
        <p:nvSpPr>
          <p:cNvPr id="2033680" name="Text Box 16"/>
          <p:cNvSpPr txBox="1">
            <a:spLocks noChangeArrowheads="1"/>
          </p:cNvSpPr>
          <p:nvPr/>
        </p:nvSpPr>
        <p:spPr bwMode="auto">
          <a:xfrm>
            <a:off x="5918200" y="4481513"/>
            <a:ext cx="17668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>
                <a:solidFill>
                  <a:srgbClr val="FF0000"/>
                </a:solidFill>
              </a:rPr>
              <a:t>و حين تقول :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033681" name="AutoShape 17"/>
          <p:cNvSpPr>
            <a:spLocks noChangeArrowheads="1"/>
          </p:cNvSpPr>
          <p:nvPr/>
        </p:nvSpPr>
        <p:spPr bwMode="auto">
          <a:xfrm>
            <a:off x="1187450" y="4292600"/>
            <a:ext cx="4464050" cy="908050"/>
          </a:xfrm>
          <a:custGeom>
            <a:avLst/>
            <a:gdLst>
              <a:gd name="G0" fmla="+- 17884 0 0"/>
              <a:gd name="G1" fmla="+- 3285 0 0"/>
              <a:gd name="G2" fmla="+- 21600 0 3285"/>
              <a:gd name="G3" fmla="+- 10800 0 3285"/>
              <a:gd name="G4" fmla="+- 21600 0 17884"/>
              <a:gd name="G5" fmla="*/ G4 G3 10800"/>
              <a:gd name="G6" fmla="+- 21600 0 G5"/>
              <a:gd name="T0" fmla="*/ 17884 w 21600"/>
              <a:gd name="T1" fmla="*/ 0 h 21600"/>
              <a:gd name="T2" fmla="*/ 0 w 21600"/>
              <a:gd name="T3" fmla="*/ 10800 h 21600"/>
              <a:gd name="T4" fmla="*/ 17884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884" y="0"/>
                </a:moveTo>
                <a:lnTo>
                  <a:pt x="17884" y="3285"/>
                </a:lnTo>
                <a:lnTo>
                  <a:pt x="3375" y="3285"/>
                </a:lnTo>
                <a:lnTo>
                  <a:pt x="3375" y="18315"/>
                </a:lnTo>
                <a:lnTo>
                  <a:pt x="17884" y="18315"/>
                </a:lnTo>
                <a:lnTo>
                  <a:pt x="17884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285"/>
                </a:moveTo>
                <a:lnTo>
                  <a:pt x="1350" y="18315"/>
                </a:lnTo>
                <a:lnTo>
                  <a:pt x="2700" y="18315"/>
                </a:lnTo>
                <a:lnTo>
                  <a:pt x="2700" y="3285"/>
                </a:lnTo>
                <a:close/>
              </a:path>
              <a:path w="21600" h="21600">
                <a:moveTo>
                  <a:pt x="0" y="3285"/>
                </a:moveTo>
                <a:lnTo>
                  <a:pt x="0" y="18315"/>
                </a:lnTo>
                <a:lnTo>
                  <a:pt x="675" y="18315"/>
                </a:lnTo>
                <a:lnTo>
                  <a:pt x="675" y="3285"/>
                </a:lnTo>
                <a:close/>
              </a:path>
            </a:pathLst>
          </a:custGeom>
          <a:solidFill>
            <a:srgbClr val="FFFF7D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600" b="1">
                <a:solidFill>
                  <a:srgbClr val="000000"/>
                </a:solidFill>
              </a:rPr>
              <a:t>أعجبني </a:t>
            </a:r>
            <a:r>
              <a:rPr lang="ar-SA" sz="3600" b="1">
                <a:solidFill>
                  <a:srgbClr val="0000FF"/>
                </a:solidFill>
              </a:rPr>
              <a:t>الطالبَ خلقَه</a:t>
            </a:r>
            <a:endParaRPr lang="en-US" sz="3600" b="1">
              <a:solidFill>
                <a:srgbClr val="0000FF"/>
              </a:solidFill>
            </a:endParaRPr>
          </a:p>
        </p:txBody>
      </p:sp>
      <p:sp>
        <p:nvSpPr>
          <p:cNvPr id="2033682" name="Text Box 18"/>
          <p:cNvSpPr txBox="1">
            <a:spLocks noChangeArrowheads="1"/>
          </p:cNvSpPr>
          <p:nvPr/>
        </p:nvSpPr>
        <p:spPr bwMode="auto">
          <a:xfrm>
            <a:off x="1152525" y="5229225"/>
            <a:ext cx="6784975" cy="118745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فالمفعول به الحقيقي هو كلمة ( </a:t>
            </a:r>
            <a:r>
              <a:rPr lang="ar-SA" sz="2400" b="1">
                <a:solidFill>
                  <a:srgbClr val="0000FF"/>
                </a:solidFill>
              </a:rPr>
              <a:t>خلقَ</a:t>
            </a:r>
            <a:r>
              <a:rPr lang="ar-SA" sz="2400" b="1">
                <a:solidFill>
                  <a:srgbClr val="000000"/>
                </a:solidFill>
              </a:rPr>
              <a:t> ) لأنها المقصودة بالإعجاب 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ولكن كلمة ( </a:t>
            </a:r>
            <a:r>
              <a:rPr lang="ar-SA" sz="2400" b="1">
                <a:solidFill>
                  <a:srgbClr val="0000FF"/>
                </a:solidFill>
              </a:rPr>
              <a:t>الطالبَ </a:t>
            </a:r>
            <a:r>
              <a:rPr lang="ar-SA" sz="2400" b="1">
                <a:solidFill>
                  <a:srgbClr val="000000"/>
                </a:solidFill>
              </a:rPr>
              <a:t>) جاءت وحلت محلها فأصبحت هي المفعول به 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>
                <a:solidFill>
                  <a:srgbClr val="000000"/>
                </a:solidFill>
              </a:rPr>
              <a:t>وأصبحت كلمة ( </a:t>
            </a:r>
            <a:r>
              <a:rPr lang="ar-SA" sz="2400" b="1">
                <a:solidFill>
                  <a:srgbClr val="0000FF"/>
                </a:solidFill>
              </a:rPr>
              <a:t>خلقَه</a:t>
            </a:r>
            <a:r>
              <a:rPr lang="ar-SA" sz="2400" b="1">
                <a:solidFill>
                  <a:srgbClr val="000000"/>
                </a:solidFill>
              </a:rPr>
              <a:t> ) بدلاً منها </a:t>
            </a:r>
            <a:endParaRPr lang="en-US" sz="2400" b="1">
              <a:solidFill>
                <a:srgbClr val="000000"/>
              </a:solidFill>
            </a:endParaRPr>
          </a:p>
        </p:txBody>
      </p:sp>
      <p:pic>
        <p:nvPicPr>
          <p:cNvPr id="2033683" name="Picture 19" descr="رجوع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1013" y="6237288"/>
            <a:ext cx="1042987" cy="620712"/>
          </a:xfrm>
          <a:prstGeom prst="rect">
            <a:avLst/>
          </a:prstGeom>
          <a:solidFill>
            <a:srgbClr val="0000FF"/>
          </a:solidFill>
        </p:spPr>
      </p:pic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95839-738F-48AD-8360-E5036242C6D0}" type="datetime10">
              <a:rPr lang="ar-SA" smtClean="0">
                <a:solidFill>
                  <a:srgbClr val="000000"/>
                </a:solidFill>
              </a:rPr>
              <a:t>السبت، 21 أيلول، 2013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385310"/>
      </p:ext>
    </p:extLst>
  </p:cSld>
  <p:clrMapOvr>
    <a:masterClrMapping/>
  </p:clrMapOvr>
  <p:transition spd="med">
    <p:circl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3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203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500"/>
                                        <p:tgtEl>
                                          <p:spTgt spid="2033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203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33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33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033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1" dur="500"/>
                                        <p:tgtEl>
                                          <p:spTgt spid="2033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4" dur="500"/>
                                        <p:tgtEl>
                                          <p:spTgt spid="2033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2033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33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33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2033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0" dur="500"/>
                                        <p:tgtEl>
                                          <p:spTgt spid="2033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3" dur="500"/>
                                        <p:tgtEl>
                                          <p:spTgt spid="2033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7" dur="500"/>
                                        <p:tgtEl>
                                          <p:spTgt spid="2033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33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33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2033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3668" grpId="0" animBg="1"/>
      <p:bldP spid="2033670" grpId="0" animBg="1"/>
      <p:bldP spid="2033671" grpId="0"/>
      <p:bldP spid="2033672" grpId="0" animBg="1"/>
      <p:bldP spid="2033673" grpId="0" animBg="1"/>
      <p:bldP spid="2033674" grpId="0" animBg="1"/>
      <p:bldP spid="2033675" grpId="0"/>
      <p:bldP spid="2033676" grpId="0" animBg="1"/>
      <p:bldP spid="2033677" grpId="0" animBg="1"/>
      <p:bldP spid="2033679" grpId="0" animBg="1"/>
      <p:bldP spid="2033680" grpId="0"/>
      <p:bldP spid="2033681" grpId="0" animBg="1"/>
      <p:bldP spid="2033682" grpId="0" animBg="1"/>
    </p:bldLst>
  </p:timing>
</p:sld>
</file>

<file path=ppt/theme/theme1.xml><?xml version="1.0" encoding="utf-8"?>
<a:theme xmlns:a="http://schemas.openxmlformats.org/drawingml/2006/main" name="تصميم افتراضي">
  <a:themeElements>
    <a:clrScheme name="تصميم افتراضي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A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A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1878</Words>
  <Application>Microsoft Office PowerPoint</Application>
  <PresentationFormat>عرض على الشاشة (3:4)‏</PresentationFormat>
  <Paragraphs>522</Paragraphs>
  <Slides>23</Slides>
  <Notes>4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4" baseType="lpstr">
      <vt:lpstr>تصميم افتراضي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2</cp:revision>
  <dcterms:created xsi:type="dcterms:W3CDTF">2013-09-21T08:08:27Z</dcterms:created>
  <dcterms:modified xsi:type="dcterms:W3CDTF">2013-09-21T18:39:09Z</dcterms:modified>
</cp:coreProperties>
</file>